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0" r:id="rId5"/>
    <p:sldId id="259" r:id="rId6"/>
    <p:sldId id="260" r:id="rId7"/>
    <p:sldId id="281" r:id="rId8"/>
    <p:sldId id="276" r:id="rId9"/>
    <p:sldId id="277" r:id="rId10"/>
    <p:sldId id="278" r:id="rId11"/>
    <p:sldId id="284" r:id="rId12"/>
    <p:sldId id="274" r:id="rId13"/>
    <p:sldId id="275" r:id="rId14"/>
    <p:sldId id="261" r:id="rId15"/>
    <p:sldId id="262" r:id="rId16"/>
    <p:sldId id="263" r:id="rId17"/>
    <p:sldId id="264" r:id="rId18"/>
    <p:sldId id="265" r:id="rId19"/>
    <p:sldId id="266" r:id="rId20"/>
    <p:sldId id="267" r:id="rId21"/>
    <p:sldId id="268" r:id="rId22"/>
    <p:sldId id="269" r:id="rId23"/>
    <p:sldId id="285" r:id="rId24"/>
    <p:sldId id="270" r:id="rId25"/>
    <p:sldId id="271" r:id="rId26"/>
    <p:sldId id="282" r:id="rId27"/>
    <p:sldId id="283" r:id="rId28"/>
    <p:sldId id="272" r:id="rId29"/>
    <p:sldId id="273" r:id="rId30"/>
    <p:sldId id="279" r:id="rId31"/>
  </p:sldIdLst>
  <p:sldSz cx="18288000" cy="10287000"/>
  <p:notesSz cx="6858000" cy="9144000"/>
  <p:embeddedFontLst>
    <p:embeddedFont>
      <p:font typeface="Arimo" panose="020B0604020202020204" charset="0"/>
      <p:regular r:id="rId32"/>
    </p:embeddedFont>
    <p:embeddedFont>
      <p:font typeface="Canva Sans" panose="020B0604020202020204" charset="0"/>
      <p:regular r:id="rId33"/>
    </p:embeddedFont>
    <p:embeddedFont>
      <p:font typeface="Century Gothic Paneuropean" panose="020B0604020202020204" charset="0"/>
      <p:regular r:id="rId34"/>
    </p:embeddedFont>
    <p:embeddedFont>
      <p:font typeface="Century Gothic Paneuropean Bold" panose="020B0604020202020204" charset="0"/>
      <p:regular r:id="rId35"/>
    </p:embeddedFont>
    <p:embeddedFont>
      <p:font typeface="Open Sans" panose="020B0606030504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svg"/><Relationship Id="rId7" Type="http://schemas.openxmlformats.org/officeDocument/2006/relationships/image" Target="../media/image5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hyperlink" Target="https://pixabay.com/en/moon-planet-space-astronomy-1303512/"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svg"/><Relationship Id="rId7" Type="http://schemas.openxmlformats.org/officeDocument/2006/relationships/hyperlink" Target="https://pixabay.com/en/moon-planet-space-astronomy-1303512/"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2525500" y="5644661"/>
            <a:ext cx="4518707" cy="3939865"/>
          </a:xfrm>
          <a:custGeom>
            <a:avLst/>
            <a:gdLst/>
            <a:ahLst/>
            <a:cxnLst/>
            <a:rect l="l" t="t" r="r" b="b"/>
            <a:pathLst>
              <a:path w="4518707" h="3939865">
                <a:moveTo>
                  <a:pt x="4518708" y="0"/>
                </a:moveTo>
                <a:lnTo>
                  <a:pt x="0" y="0"/>
                </a:lnTo>
                <a:lnTo>
                  <a:pt x="0" y="3939864"/>
                </a:lnTo>
                <a:lnTo>
                  <a:pt x="4518708" y="3939864"/>
                </a:lnTo>
                <a:lnTo>
                  <a:pt x="45187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03429" y="2391427"/>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488343" y="6781070"/>
            <a:ext cx="4661217" cy="2803455"/>
          </a:xfrm>
          <a:custGeom>
            <a:avLst/>
            <a:gdLst/>
            <a:ahLst/>
            <a:cxnLst/>
            <a:rect l="l" t="t" r="r" b="b"/>
            <a:pathLst>
              <a:path w="4661217" h="2803455">
                <a:moveTo>
                  <a:pt x="0" y="0"/>
                </a:moveTo>
                <a:lnTo>
                  <a:pt x="4661216" y="0"/>
                </a:lnTo>
                <a:lnTo>
                  <a:pt x="4661216" y="2803455"/>
                </a:lnTo>
                <a:lnTo>
                  <a:pt x="0" y="2803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2634754" y="3297377"/>
            <a:ext cx="13018493" cy="2127966"/>
          </a:xfrm>
          <a:prstGeom prst="rect">
            <a:avLst/>
          </a:prstGeom>
        </p:spPr>
        <p:txBody>
          <a:bodyPr lIns="0" tIns="0" rIns="0" bIns="0" rtlCol="0" anchor="t">
            <a:spAutoFit/>
          </a:bodyPr>
          <a:lstStyle/>
          <a:p>
            <a:pPr algn="ctr">
              <a:lnSpc>
                <a:spcPts val="17489"/>
              </a:lnSpc>
            </a:pPr>
            <a:r>
              <a:rPr lang="en-US" sz="12492" b="1">
                <a:solidFill>
                  <a:srgbClr val="000000"/>
                </a:solidFill>
                <a:latin typeface="Century Gothic Paneuropean Bold"/>
                <a:ea typeface="Century Gothic Paneuropean Bold"/>
                <a:cs typeface="Century Gothic Paneuropean Bold"/>
                <a:sym typeface="Century Gothic Paneuropean Bold"/>
              </a:rPr>
              <a:t>BOOKHAVEN </a:t>
            </a:r>
          </a:p>
        </p:txBody>
      </p:sp>
      <p:sp>
        <p:nvSpPr>
          <p:cNvPr id="16" name="TextBox 16"/>
          <p:cNvSpPr txBox="1"/>
          <p:nvPr/>
        </p:nvSpPr>
        <p:spPr>
          <a:xfrm>
            <a:off x="11363017" y="6879077"/>
            <a:ext cx="6924983" cy="2017273"/>
          </a:xfrm>
          <a:prstGeom prst="rect">
            <a:avLst/>
          </a:prstGeom>
        </p:spPr>
        <p:txBody>
          <a:bodyPr lIns="0" tIns="0" rIns="0" bIns="0" rtlCol="0" anchor="t">
            <a:spAutoFit/>
          </a:bodyPr>
          <a:lstStyle/>
          <a:p>
            <a:pPr algn="ctr">
              <a:lnSpc>
                <a:spcPts val="4076"/>
              </a:lnSpc>
            </a:pPr>
            <a:r>
              <a:rPr lang="en-US" sz="2911">
                <a:solidFill>
                  <a:srgbClr val="000000"/>
                </a:solidFill>
                <a:latin typeface="Open Sans"/>
                <a:ea typeface="Open Sans"/>
                <a:cs typeface="Open Sans"/>
                <a:sym typeface="Open Sans"/>
              </a:rPr>
              <a:t>SANDEEP SHAW</a:t>
            </a:r>
          </a:p>
          <a:p>
            <a:pPr algn="ctr">
              <a:lnSpc>
                <a:spcPts val="4076"/>
              </a:lnSpc>
            </a:pPr>
            <a:r>
              <a:rPr lang="en-US" sz="2911">
                <a:solidFill>
                  <a:srgbClr val="000000"/>
                </a:solidFill>
                <a:latin typeface="Open Sans"/>
                <a:ea typeface="Open Sans"/>
                <a:cs typeface="Open Sans"/>
                <a:sym typeface="Open Sans"/>
              </a:rPr>
              <a:t>PRATHAM  SAVANE  </a:t>
            </a:r>
          </a:p>
          <a:p>
            <a:pPr algn="ctr">
              <a:lnSpc>
                <a:spcPts val="4076"/>
              </a:lnSpc>
            </a:pPr>
            <a:r>
              <a:rPr lang="en-US" sz="2911">
                <a:solidFill>
                  <a:srgbClr val="000000"/>
                </a:solidFill>
                <a:latin typeface="Open Sans"/>
                <a:ea typeface="Open Sans"/>
                <a:cs typeface="Open Sans"/>
                <a:sym typeface="Open Sans"/>
              </a:rPr>
              <a:t>RAHUL KAPARDAR</a:t>
            </a:r>
          </a:p>
          <a:p>
            <a:pPr algn="ctr">
              <a:lnSpc>
                <a:spcPts val="4076"/>
              </a:lnSpc>
              <a:spcBef>
                <a:spcPct val="0"/>
              </a:spcBef>
            </a:pPr>
            <a:r>
              <a:rPr lang="en-US" sz="2911">
                <a:solidFill>
                  <a:srgbClr val="000000"/>
                </a:solidFill>
                <a:latin typeface="Open Sans"/>
                <a:ea typeface="Open Sans"/>
                <a:cs typeface="Open Sans"/>
                <a:sym typeface="Open Sans"/>
              </a:rPr>
              <a:t>SAUMYA AGRAWAL</a:t>
            </a:r>
          </a:p>
        </p:txBody>
      </p:sp>
      <p:sp>
        <p:nvSpPr>
          <p:cNvPr id="17" name="TextBox 17"/>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a:t>
            </a:r>
          </a:p>
        </p:txBody>
      </p:sp>
      <p:sp>
        <p:nvSpPr>
          <p:cNvPr id="13" name="Freeform 13"/>
          <p:cNvSpPr/>
          <p:nvPr/>
        </p:nvSpPr>
        <p:spPr>
          <a:xfrm>
            <a:off x="2461712" y="5499999"/>
            <a:ext cx="1491023" cy="224674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3728" y="1028700"/>
            <a:ext cx="12340544" cy="8229600"/>
          </a:xfrm>
          <a:custGeom>
            <a:avLst/>
            <a:gdLst/>
            <a:ahLst/>
            <a:cxnLst/>
            <a:rect l="l" t="t" r="r" b="b"/>
            <a:pathLst>
              <a:path w="12340544" h="8229600">
                <a:moveTo>
                  <a:pt x="0" y="0"/>
                </a:moveTo>
                <a:lnTo>
                  <a:pt x="12340544" y="0"/>
                </a:lnTo>
                <a:lnTo>
                  <a:pt x="12340544" y="8229600"/>
                </a:lnTo>
                <a:lnTo>
                  <a:pt x="0" y="8229600"/>
                </a:lnTo>
                <a:lnTo>
                  <a:pt x="0" y="0"/>
                </a:lnTo>
                <a:close/>
              </a:path>
            </a:pathLst>
          </a:custGeom>
          <a:blipFill>
            <a:blip r:embed="rId2"/>
            <a:stretch>
              <a:fillRect/>
            </a:stretch>
          </a:blipFill>
        </p:spPr>
      </p:sp>
      <p:sp>
        <p:nvSpPr>
          <p:cNvPr id="3" name="TextBox 3"/>
          <p:cNvSpPr txBox="1"/>
          <p:nvPr/>
        </p:nvSpPr>
        <p:spPr>
          <a:xfrm>
            <a:off x="6248400" y="54075"/>
            <a:ext cx="8554403" cy="1949249"/>
          </a:xfrm>
          <a:prstGeom prst="rect">
            <a:avLst/>
          </a:prstGeom>
        </p:spPr>
        <p:txBody>
          <a:bodyPr lIns="0" tIns="0" rIns="0" bIns="0" rtlCol="0" anchor="t">
            <a:spAutoFit/>
          </a:bodyPr>
          <a:lstStyle/>
          <a:p>
            <a:pPr algn="l">
              <a:lnSpc>
                <a:spcPts val="15936"/>
              </a:lnSpc>
              <a:spcBef>
                <a:spcPct val="0"/>
              </a:spcBef>
            </a:pPr>
            <a:r>
              <a:rPr lang="en-US" sz="11382" dirty="0">
                <a:solidFill>
                  <a:srgbClr val="000000"/>
                </a:solidFill>
                <a:latin typeface="Open Sans"/>
                <a:ea typeface="Open Sans"/>
                <a:cs typeface="Open Sans"/>
                <a:sym typeface="Open Sans"/>
              </a:rPr>
              <a:t>       WRITERS</a:t>
            </a:r>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23</a:t>
            </a:r>
          </a:p>
        </p:txBody>
      </p:sp>
      <p:sp>
        <p:nvSpPr>
          <p:cNvPr id="5" name="TextBox 5"/>
          <p:cNvSpPr txBox="1"/>
          <p:nvPr/>
        </p:nvSpPr>
        <p:spPr>
          <a:xfrm>
            <a:off x="1828800" y="4853305"/>
            <a:ext cx="11839932" cy="580390"/>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                             Categorizes books on the basis of writers </a:t>
            </a:r>
          </a:p>
        </p:txBody>
      </p:sp>
    </p:spTree>
    <p:extLst>
      <p:ext uri="{BB962C8B-B14F-4D97-AF65-F5344CB8AC3E}">
        <p14:creationId xmlns:p14="http://schemas.microsoft.com/office/powerpoint/2010/main" val="66651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3E860-8E92-0C7B-1FE8-CBAD1B5DD5C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8667B148-F1BB-5F65-A939-7D8F3E8E0867}"/>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20</a:t>
            </a:r>
          </a:p>
        </p:txBody>
      </p:sp>
      <p:sp>
        <p:nvSpPr>
          <p:cNvPr id="4" name="Freeform 13">
            <a:extLst>
              <a:ext uri="{FF2B5EF4-FFF2-40B4-BE49-F238E27FC236}">
                <a16:creationId xmlns:a16="http://schemas.microsoft.com/office/drawing/2014/main" id="{52F266D4-4BB4-6A6A-0215-F9C395F28F2F}"/>
              </a:ext>
            </a:extLst>
          </p:cNvPr>
          <p:cNvSpPr/>
          <p:nvPr/>
        </p:nvSpPr>
        <p:spPr>
          <a:xfrm>
            <a:off x="17259300" y="8979032"/>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5">
            <a:extLst>
              <a:ext uri="{FF2B5EF4-FFF2-40B4-BE49-F238E27FC236}">
                <a16:creationId xmlns:a16="http://schemas.microsoft.com/office/drawing/2014/main" id="{EA74052C-7A5E-0E19-EF67-F84245302E29}"/>
              </a:ext>
            </a:extLst>
          </p:cNvPr>
          <p:cNvPicPr>
            <a:picLocks noChangeAspect="1"/>
          </p:cNvPicPr>
          <p:nvPr/>
        </p:nvPicPr>
        <p:blipFill>
          <a:blip r:embed="rId4"/>
          <a:stretch>
            <a:fillRect/>
          </a:stretch>
        </p:blipFill>
        <p:spPr>
          <a:xfrm>
            <a:off x="3231025" y="365579"/>
            <a:ext cx="11825949" cy="9555842"/>
          </a:xfrm>
          <a:prstGeom prst="rect">
            <a:avLst/>
          </a:prstGeom>
        </p:spPr>
      </p:pic>
    </p:spTree>
    <p:extLst>
      <p:ext uri="{BB962C8B-B14F-4D97-AF65-F5344CB8AC3E}">
        <p14:creationId xmlns:p14="http://schemas.microsoft.com/office/powerpoint/2010/main" val="125814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81600" y="5143500"/>
            <a:ext cx="7336870"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Contains the raw list of all books in </a:t>
            </a:r>
          </a:p>
          <a:p>
            <a:pPr algn="ctr">
              <a:lnSpc>
                <a:spcPts val="4759"/>
              </a:lnSpc>
            </a:pPr>
            <a:r>
              <a:rPr lang="en-US" sz="3399">
                <a:solidFill>
                  <a:srgbClr val="000000"/>
                </a:solidFill>
                <a:latin typeface="Canva Sans"/>
                <a:ea typeface="Canva Sans"/>
                <a:cs typeface="Canva Sans"/>
                <a:sym typeface="Canva Sans"/>
              </a:rPr>
              <a:t>online store available with  sellers</a:t>
            </a:r>
          </a:p>
          <a:p>
            <a:pPr algn="ctr">
              <a:lnSpc>
                <a:spcPts val="4759"/>
              </a:lnSpc>
            </a:pPr>
            <a:r>
              <a:rPr lang="en-US" sz="3399">
                <a:solidFill>
                  <a:srgbClr val="000000"/>
                </a:solidFill>
                <a:latin typeface="Canva Sans"/>
                <a:ea typeface="Canva Sans"/>
                <a:cs typeface="Canva Sans"/>
                <a:sym typeface="Canva Sans"/>
              </a:rPr>
              <a:t> that are  available on application.</a:t>
            </a:r>
          </a:p>
        </p:txBody>
      </p:sp>
      <p:grpSp>
        <p:nvGrpSpPr>
          <p:cNvPr id="7" name="Group 6">
            <a:extLst>
              <a:ext uri="{FF2B5EF4-FFF2-40B4-BE49-F238E27FC236}">
                <a16:creationId xmlns:a16="http://schemas.microsoft.com/office/drawing/2014/main" id="{75B631C1-9138-5BBB-FB5C-AA6199113E7F}"/>
              </a:ext>
            </a:extLst>
          </p:cNvPr>
          <p:cNvGrpSpPr/>
          <p:nvPr/>
        </p:nvGrpSpPr>
        <p:grpSpPr>
          <a:xfrm>
            <a:off x="5224002" y="3740201"/>
            <a:ext cx="7252067" cy="793245"/>
            <a:chOff x="6059226" y="2816593"/>
            <a:chExt cx="7252067" cy="793245"/>
          </a:xfrm>
        </p:grpSpPr>
        <p:sp>
          <p:nvSpPr>
            <p:cNvPr id="3" name="Freeform 3"/>
            <p:cNvSpPr/>
            <p:nvPr/>
          </p:nvSpPr>
          <p:spPr>
            <a:xfrm>
              <a:off x="9582365" y="2816593"/>
              <a:ext cx="3728928" cy="793245"/>
            </a:xfrm>
            <a:custGeom>
              <a:avLst/>
              <a:gdLst/>
              <a:ahLst/>
              <a:cxnLst/>
              <a:rect l="l" t="t" r="r" b="b"/>
              <a:pathLst>
                <a:path w="3728928" h="793245">
                  <a:moveTo>
                    <a:pt x="0" y="0"/>
                  </a:moveTo>
                  <a:lnTo>
                    <a:pt x="3728928" y="0"/>
                  </a:lnTo>
                  <a:lnTo>
                    <a:pt x="3728928" y="793245"/>
                  </a:lnTo>
                  <a:lnTo>
                    <a:pt x="0" y="7932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059226" y="2860370"/>
              <a:ext cx="3523139" cy="749468"/>
            </a:xfrm>
            <a:custGeom>
              <a:avLst/>
              <a:gdLst/>
              <a:ahLst/>
              <a:cxnLst/>
              <a:rect l="l" t="t" r="r" b="b"/>
              <a:pathLst>
                <a:path w="3523139" h="749468">
                  <a:moveTo>
                    <a:pt x="0" y="0"/>
                  </a:moveTo>
                  <a:lnTo>
                    <a:pt x="3523139" y="0"/>
                  </a:lnTo>
                  <a:lnTo>
                    <a:pt x="3523139" y="749468"/>
                  </a:lnTo>
                  <a:lnTo>
                    <a:pt x="0" y="749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TextBox 5"/>
          <p:cNvSpPr txBox="1"/>
          <p:nvPr/>
        </p:nvSpPr>
        <p:spPr>
          <a:xfrm>
            <a:off x="5619965" y="2636949"/>
            <a:ext cx="6460140" cy="1103252"/>
          </a:xfrm>
          <a:prstGeom prst="rect">
            <a:avLst/>
          </a:prstGeom>
        </p:spPr>
        <p:txBody>
          <a:bodyPr lIns="0" tIns="0" rIns="0" bIns="0" rtlCol="0" anchor="t">
            <a:spAutoFit/>
          </a:bodyPr>
          <a:lstStyle/>
          <a:p>
            <a:pPr algn="ctr">
              <a:lnSpc>
                <a:spcPts val="9137"/>
              </a:lnSpc>
              <a:spcBef>
                <a:spcPct val="0"/>
              </a:spcBef>
            </a:pPr>
            <a:r>
              <a:rPr lang="en-US" sz="6526">
                <a:solidFill>
                  <a:srgbClr val="000000"/>
                </a:solidFill>
                <a:latin typeface="Open Sans"/>
                <a:ea typeface="Open Sans"/>
                <a:cs typeface="Open Sans"/>
                <a:sym typeface="Open Sans"/>
              </a:rPr>
              <a:t>BOOKS</a:t>
            </a: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19</a:t>
            </a:r>
          </a:p>
        </p:txBody>
      </p:sp>
    </p:spTree>
    <p:extLst>
      <p:ext uri="{BB962C8B-B14F-4D97-AF65-F5344CB8AC3E}">
        <p14:creationId xmlns:p14="http://schemas.microsoft.com/office/powerpoint/2010/main" val="199545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950" y="402766"/>
            <a:ext cx="15278100" cy="9014079"/>
          </a:xfrm>
          <a:custGeom>
            <a:avLst/>
            <a:gdLst/>
            <a:ahLst/>
            <a:cxnLst/>
            <a:rect l="l" t="t" r="r" b="b"/>
            <a:pathLst>
              <a:path w="16675065" h="9838288">
                <a:moveTo>
                  <a:pt x="0" y="0"/>
                </a:moveTo>
                <a:lnTo>
                  <a:pt x="16675065" y="0"/>
                </a:lnTo>
                <a:lnTo>
                  <a:pt x="16675065" y="9838288"/>
                </a:lnTo>
                <a:lnTo>
                  <a:pt x="0" y="9838288"/>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20</a:t>
            </a:r>
          </a:p>
        </p:txBody>
      </p:sp>
      <p:sp>
        <p:nvSpPr>
          <p:cNvPr id="5" name="Freeform 13">
            <a:extLst>
              <a:ext uri="{FF2B5EF4-FFF2-40B4-BE49-F238E27FC236}">
                <a16:creationId xmlns:a16="http://schemas.microsoft.com/office/drawing/2014/main" id="{C417FD62-8017-CFB7-8262-744338BB4A6E}"/>
              </a:ext>
            </a:extLst>
          </p:cNvPr>
          <p:cNvSpPr/>
          <p:nvPr/>
        </p:nvSpPr>
        <p:spPr>
          <a:xfrm>
            <a:off x="15780358" y="9410700"/>
            <a:ext cx="1478942" cy="655560"/>
          </a:xfrm>
          <a:custGeom>
            <a:avLst/>
            <a:gdLst/>
            <a:ahLst/>
            <a:cxnLst/>
            <a:rect l="l" t="t" r="r" b="b"/>
            <a:pathLst>
              <a:path w="4120836" h="1826612">
                <a:moveTo>
                  <a:pt x="0" y="0"/>
                </a:moveTo>
                <a:lnTo>
                  <a:pt x="4120837" y="0"/>
                </a:lnTo>
                <a:lnTo>
                  <a:pt x="4120837" y="1826612"/>
                </a:lnTo>
                <a:lnTo>
                  <a:pt x="0" y="1826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77684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2598106" y="4580195"/>
            <a:ext cx="4120836" cy="1826612"/>
          </a:xfrm>
          <a:custGeom>
            <a:avLst/>
            <a:gdLst/>
            <a:ahLst/>
            <a:cxnLst/>
            <a:rect l="l" t="t" r="r" b="b"/>
            <a:pathLst>
              <a:path w="4120836" h="1826612">
                <a:moveTo>
                  <a:pt x="0" y="0"/>
                </a:moveTo>
                <a:lnTo>
                  <a:pt x="4120837" y="0"/>
                </a:lnTo>
                <a:lnTo>
                  <a:pt x="4120837" y="1826612"/>
                </a:lnTo>
                <a:lnTo>
                  <a:pt x="0" y="1826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814615"/>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CUSTOMERS</a:t>
            </a:r>
          </a:p>
        </p:txBody>
      </p:sp>
      <p:sp>
        <p:nvSpPr>
          <p:cNvPr id="15" name="TextBox 15"/>
          <p:cNvSpPr txBox="1"/>
          <p:nvPr/>
        </p:nvSpPr>
        <p:spPr>
          <a:xfrm>
            <a:off x="3565774" y="4086777"/>
            <a:ext cx="7307317" cy="1888737"/>
          </a:xfrm>
          <a:prstGeom prst="rect">
            <a:avLst/>
          </a:prstGeom>
        </p:spPr>
        <p:txBody>
          <a:bodyPr lIns="0" tIns="0" rIns="0" bIns="0" rtlCol="0" anchor="t">
            <a:spAutoFit/>
          </a:bodyPr>
          <a:lstStyle/>
          <a:p>
            <a:pPr algn="l">
              <a:lnSpc>
                <a:spcPts val="5096"/>
              </a:lnSpc>
            </a:pPr>
            <a:r>
              <a:rPr lang="en-US" sz="3640">
                <a:solidFill>
                  <a:srgbClr val="000000"/>
                </a:solidFill>
                <a:latin typeface="Century Gothic Paneuropean"/>
                <a:ea typeface="Century Gothic Paneuropean"/>
                <a:cs typeface="Century Gothic Paneuropean"/>
                <a:sym typeface="Century Gothic Paneuropean"/>
              </a:rPr>
              <a:t>Customers can create profile and access application to purchase the book .</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2060" y="1647960"/>
            <a:ext cx="16483880" cy="6991080"/>
          </a:xfrm>
          <a:custGeom>
            <a:avLst/>
            <a:gdLst/>
            <a:ahLst/>
            <a:cxnLst/>
            <a:rect l="l" t="t" r="r" b="b"/>
            <a:pathLst>
              <a:path w="16483880" h="6991080">
                <a:moveTo>
                  <a:pt x="0" y="0"/>
                </a:moveTo>
                <a:lnTo>
                  <a:pt x="16483880" y="0"/>
                </a:lnTo>
                <a:lnTo>
                  <a:pt x="16483880" y="6991080"/>
                </a:lnTo>
                <a:lnTo>
                  <a:pt x="0" y="6991080"/>
                </a:lnTo>
                <a:lnTo>
                  <a:pt x="0" y="0"/>
                </a:lnTo>
                <a:close/>
              </a:path>
            </a:pathLst>
          </a:custGeom>
          <a:blipFill>
            <a:blip r:embed="rId2"/>
            <a:stretch>
              <a:fillRect b="-1682"/>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7</a:t>
            </a:r>
          </a:p>
        </p:txBody>
      </p:sp>
      <p:sp>
        <p:nvSpPr>
          <p:cNvPr id="5" name="Freeform 13">
            <a:extLst>
              <a:ext uri="{FF2B5EF4-FFF2-40B4-BE49-F238E27FC236}">
                <a16:creationId xmlns:a16="http://schemas.microsoft.com/office/drawing/2014/main" id="{9A8D5061-6B78-080D-6A1A-65C34B5D1BC8}"/>
              </a:ext>
            </a:extLst>
          </p:cNvPr>
          <p:cNvSpPr/>
          <p:nvPr/>
        </p:nvSpPr>
        <p:spPr>
          <a:xfrm>
            <a:off x="15800023" y="8564640"/>
            <a:ext cx="1478942" cy="655560"/>
          </a:xfrm>
          <a:custGeom>
            <a:avLst/>
            <a:gdLst/>
            <a:ahLst/>
            <a:cxnLst/>
            <a:rect l="l" t="t" r="r" b="b"/>
            <a:pathLst>
              <a:path w="4120836" h="1826612">
                <a:moveTo>
                  <a:pt x="0" y="0"/>
                </a:moveTo>
                <a:lnTo>
                  <a:pt x="4120837" y="0"/>
                </a:lnTo>
                <a:lnTo>
                  <a:pt x="4120837" y="1826612"/>
                </a:lnTo>
                <a:lnTo>
                  <a:pt x="0" y="1826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3769357" y="4006509"/>
            <a:ext cx="2949585" cy="1969005"/>
          </a:xfrm>
          <a:custGeom>
            <a:avLst/>
            <a:gdLst/>
            <a:ahLst/>
            <a:cxnLst/>
            <a:rect l="l" t="t" r="r" b="b"/>
            <a:pathLst>
              <a:path w="2949585" h="1969005">
                <a:moveTo>
                  <a:pt x="0" y="0"/>
                </a:moveTo>
                <a:lnTo>
                  <a:pt x="2949586" y="0"/>
                </a:lnTo>
                <a:lnTo>
                  <a:pt x="2949586" y="1969005"/>
                </a:lnTo>
                <a:lnTo>
                  <a:pt x="0" y="1969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440343"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ORDER ITEMS</a:t>
            </a:r>
          </a:p>
        </p:txBody>
      </p:sp>
      <p:sp>
        <p:nvSpPr>
          <p:cNvPr id="15" name="TextBox 15"/>
          <p:cNvSpPr txBox="1"/>
          <p:nvPr/>
        </p:nvSpPr>
        <p:spPr>
          <a:xfrm>
            <a:off x="3565774" y="4086777"/>
            <a:ext cx="7307317" cy="1888737"/>
          </a:xfrm>
          <a:prstGeom prst="rect">
            <a:avLst/>
          </a:prstGeom>
        </p:spPr>
        <p:txBody>
          <a:bodyPr lIns="0" tIns="0" rIns="0" bIns="0" rtlCol="0" anchor="t">
            <a:spAutoFit/>
          </a:bodyPr>
          <a:lstStyle/>
          <a:p>
            <a:pPr algn="l">
              <a:lnSpc>
                <a:spcPts val="5096"/>
              </a:lnSpc>
            </a:pPr>
            <a:r>
              <a:rPr lang="en-US" sz="3640">
                <a:solidFill>
                  <a:srgbClr val="000000"/>
                </a:solidFill>
                <a:latin typeface="Century Gothic Paneuropean"/>
                <a:ea typeface="Century Gothic Paneuropean"/>
                <a:cs typeface="Century Gothic Paneuropean"/>
                <a:sym typeface="Century Gothic Paneuropean"/>
              </a:rPr>
              <a:t>Contains list of all books purchased till date by customer using that id </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9627" y="363513"/>
            <a:ext cx="16808746" cy="9559974"/>
          </a:xfrm>
          <a:custGeom>
            <a:avLst/>
            <a:gdLst/>
            <a:ahLst/>
            <a:cxnLst/>
            <a:rect l="l" t="t" r="r" b="b"/>
            <a:pathLst>
              <a:path w="17809227" h="10128998">
                <a:moveTo>
                  <a:pt x="0" y="0"/>
                </a:moveTo>
                <a:lnTo>
                  <a:pt x="17809228" y="0"/>
                </a:lnTo>
                <a:lnTo>
                  <a:pt x="17809228" y="10128998"/>
                </a:lnTo>
                <a:lnTo>
                  <a:pt x="0" y="10128998"/>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9</a:t>
            </a:r>
          </a:p>
        </p:txBody>
      </p:sp>
      <p:sp>
        <p:nvSpPr>
          <p:cNvPr id="5" name="Freeform 13">
            <a:extLst>
              <a:ext uri="{FF2B5EF4-FFF2-40B4-BE49-F238E27FC236}">
                <a16:creationId xmlns:a16="http://schemas.microsoft.com/office/drawing/2014/main" id="{3314D443-BAB7-CC65-AF02-92AADBADB408}"/>
              </a:ext>
            </a:extLst>
          </p:cNvPr>
          <p:cNvSpPr/>
          <p:nvPr/>
        </p:nvSpPr>
        <p:spPr>
          <a:xfrm>
            <a:off x="16481729" y="9029700"/>
            <a:ext cx="1555142" cy="1038140"/>
          </a:xfrm>
          <a:custGeom>
            <a:avLst/>
            <a:gdLst/>
            <a:ahLst/>
            <a:cxnLst/>
            <a:rect l="l" t="t" r="r" b="b"/>
            <a:pathLst>
              <a:path w="2949585" h="1969005">
                <a:moveTo>
                  <a:pt x="0" y="0"/>
                </a:moveTo>
                <a:lnTo>
                  <a:pt x="2949586" y="0"/>
                </a:lnTo>
                <a:lnTo>
                  <a:pt x="2949586" y="1969005"/>
                </a:lnTo>
                <a:lnTo>
                  <a:pt x="0" y="19690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732445" y="5595901"/>
            <a:ext cx="4093048" cy="2858274"/>
          </a:xfrm>
          <a:custGeom>
            <a:avLst/>
            <a:gdLst/>
            <a:ahLst/>
            <a:cxnLst/>
            <a:rect l="l" t="t" r="r" b="b"/>
            <a:pathLst>
              <a:path w="4093048" h="2858274">
                <a:moveTo>
                  <a:pt x="0" y="0"/>
                </a:moveTo>
                <a:lnTo>
                  <a:pt x="4093048" y="0"/>
                </a:lnTo>
                <a:lnTo>
                  <a:pt x="4093048" y="2858273"/>
                </a:lnTo>
                <a:lnTo>
                  <a:pt x="0" y="2858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ORDERS</a:t>
            </a:r>
          </a:p>
        </p:txBody>
      </p:sp>
      <p:sp>
        <p:nvSpPr>
          <p:cNvPr id="15" name="TextBox 15"/>
          <p:cNvSpPr txBox="1"/>
          <p:nvPr/>
        </p:nvSpPr>
        <p:spPr>
          <a:xfrm>
            <a:off x="2732445" y="4086777"/>
            <a:ext cx="12823110" cy="1265898"/>
          </a:xfrm>
          <a:prstGeom prst="rect">
            <a:avLst/>
          </a:prstGeom>
        </p:spPr>
        <p:txBody>
          <a:bodyPr lIns="0" tIns="0" rIns="0" bIns="0" rtlCol="0" anchor="t">
            <a:spAutoFit/>
          </a:bodyPr>
          <a:lstStyle/>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Contains the respective book bill history of each book purchased till now</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900" y="797957"/>
            <a:ext cx="17602200" cy="8691086"/>
          </a:xfrm>
          <a:custGeom>
            <a:avLst/>
            <a:gdLst/>
            <a:ahLst/>
            <a:cxnLst/>
            <a:rect l="l" t="t" r="r" b="b"/>
            <a:pathLst>
              <a:path w="18288000" h="9029700">
                <a:moveTo>
                  <a:pt x="0" y="0"/>
                </a:moveTo>
                <a:lnTo>
                  <a:pt x="18288000" y="0"/>
                </a:lnTo>
                <a:lnTo>
                  <a:pt x="18288000" y="9029700"/>
                </a:lnTo>
                <a:lnTo>
                  <a:pt x="0" y="9029700"/>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11</a:t>
            </a:r>
          </a:p>
        </p:txBody>
      </p:sp>
      <p:sp>
        <p:nvSpPr>
          <p:cNvPr id="5" name="Freeform 13">
            <a:extLst>
              <a:ext uri="{FF2B5EF4-FFF2-40B4-BE49-F238E27FC236}">
                <a16:creationId xmlns:a16="http://schemas.microsoft.com/office/drawing/2014/main" id="{CED42F6F-FA6C-E132-CD5A-25E43122BEA1}"/>
              </a:ext>
            </a:extLst>
          </p:cNvPr>
          <p:cNvSpPr/>
          <p:nvPr/>
        </p:nvSpPr>
        <p:spPr>
          <a:xfrm>
            <a:off x="16083215" y="8570100"/>
            <a:ext cx="1861885" cy="1300199"/>
          </a:xfrm>
          <a:custGeom>
            <a:avLst/>
            <a:gdLst/>
            <a:ahLst/>
            <a:cxnLst/>
            <a:rect l="l" t="t" r="r" b="b"/>
            <a:pathLst>
              <a:path w="4093048" h="2858274">
                <a:moveTo>
                  <a:pt x="0" y="0"/>
                </a:moveTo>
                <a:lnTo>
                  <a:pt x="4093048" y="0"/>
                </a:lnTo>
                <a:lnTo>
                  <a:pt x="4093048" y="2858273"/>
                </a:lnTo>
                <a:lnTo>
                  <a:pt x="0" y="28582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1768425" y="1321544"/>
            <a:ext cx="2931682" cy="3065447"/>
          </a:xfrm>
          <a:custGeom>
            <a:avLst/>
            <a:gdLst/>
            <a:ahLst/>
            <a:cxnLst/>
            <a:rect l="l" t="t" r="r" b="b"/>
            <a:pathLst>
              <a:path w="2931682" h="3065447">
                <a:moveTo>
                  <a:pt x="0" y="0"/>
                </a:moveTo>
                <a:lnTo>
                  <a:pt x="2931683" y="0"/>
                </a:lnTo>
                <a:lnTo>
                  <a:pt x="2931683" y="3065447"/>
                </a:lnTo>
                <a:lnTo>
                  <a:pt x="0" y="3065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PROBLEM</a:t>
            </a:r>
          </a:p>
        </p:txBody>
      </p:sp>
      <p:sp>
        <p:nvSpPr>
          <p:cNvPr id="15" name="TextBox 15"/>
          <p:cNvSpPr txBox="1"/>
          <p:nvPr/>
        </p:nvSpPr>
        <p:spPr>
          <a:xfrm>
            <a:off x="1032124" y="4621026"/>
            <a:ext cx="16227176" cy="3786507"/>
          </a:xfrm>
          <a:prstGeom prst="rect">
            <a:avLst/>
          </a:prstGeom>
        </p:spPr>
        <p:txBody>
          <a:bodyPr lIns="0" tIns="0" rIns="0" bIns="0" rtlCol="0" anchor="t">
            <a:spAutoFit/>
          </a:bodyPr>
          <a:lstStyle/>
          <a:p>
            <a:pPr algn="ctr">
              <a:lnSpc>
                <a:spcPts val="6019"/>
              </a:lnSpc>
            </a:pPr>
            <a:r>
              <a:rPr lang="en-US" sz="4299">
                <a:solidFill>
                  <a:srgbClr val="000000"/>
                </a:solidFill>
                <a:latin typeface="Canva Sans"/>
                <a:ea typeface="Canva Sans"/>
                <a:cs typeface="Canva Sans"/>
                <a:sym typeface="Canva Sans"/>
              </a:rPr>
              <a:t>Design a Database System for an online book store </a:t>
            </a:r>
          </a:p>
          <a:p>
            <a:pPr algn="ctr">
              <a:lnSpc>
                <a:spcPts val="6019"/>
              </a:lnSpc>
            </a:pPr>
            <a:r>
              <a:rPr lang="en-US" sz="4299">
                <a:solidFill>
                  <a:srgbClr val="000000"/>
                </a:solidFill>
                <a:latin typeface="Canva Sans"/>
                <a:ea typeface="Canva Sans"/>
                <a:cs typeface="Canva Sans"/>
                <a:sym typeface="Canva Sans"/>
              </a:rPr>
              <a:t>Customers will use an web based interface to browse books based on categories, search books using keywords. Can get recommendations of books based on intertest and books can be purchased using e-purse</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5530742" y="4256622"/>
            <a:ext cx="1439406" cy="2268406"/>
          </a:xfrm>
          <a:custGeom>
            <a:avLst/>
            <a:gdLst/>
            <a:ahLst/>
            <a:cxnLst/>
            <a:rect l="l" t="t" r="r" b="b"/>
            <a:pathLst>
              <a:path w="1439406" h="2268406">
                <a:moveTo>
                  <a:pt x="0" y="0"/>
                </a:moveTo>
                <a:lnTo>
                  <a:pt x="1439407" y="0"/>
                </a:lnTo>
                <a:lnTo>
                  <a:pt x="1439407" y="2268406"/>
                </a:lnTo>
                <a:lnTo>
                  <a:pt x="0" y="22684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REQUISITIONS</a:t>
            </a:r>
          </a:p>
        </p:txBody>
      </p:sp>
      <p:sp>
        <p:nvSpPr>
          <p:cNvPr id="15" name="TextBox 15"/>
          <p:cNvSpPr txBox="1"/>
          <p:nvPr/>
        </p:nvSpPr>
        <p:spPr>
          <a:xfrm>
            <a:off x="3049833" y="4410231"/>
            <a:ext cx="12191758" cy="3165087"/>
          </a:xfrm>
          <a:prstGeom prst="rect">
            <a:avLst/>
          </a:prstGeom>
        </p:spPr>
        <p:txBody>
          <a:bodyPr lIns="0" tIns="0" rIns="0" bIns="0" rtlCol="0" anchor="t">
            <a:spAutoFit/>
          </a:bodyPr>
          <a:lstStyle/>
          <a:p>
            <a:pPr marL="785932" lvl="1" indent="-392966" algn="l">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If in any case the book demanded by customer is not available then customer can place a request and the request can be tracked. When the book will again come back in stock then customer will be informed via mail </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193" y="2479372"/>
            <a:ext cx="17983614" cy="5328256"/>
          </a:xfrm>
          <a:custGeom>
            <a:avLst/>
            <a:gdLst/>
            <a:ahLst/>
            <a:cxnLst/>
            <a:rect l="l" t="t" r="r" b="b"/>
            <a:pathLst>
              <a:path w="17983614" h="5328256">
                <a:moveTo>
                  <a:pt x="0" y="0"/>
                </a:moveTo>
                <a:lnTo>
                  <a:pt x="17983614" y="0"/>
                </a:lnTo>
                <a:lnTo>
                  <a:pt x="17983614" y="5328256"/>
                </a:lnTo>
                <a:lnTo>
                  <a:pt x="0" y="5328256"/>
                </a:lnTo>
                <a:lnTo>
                  <a:pt x="0" y="0"/>
                </a:lnTo>
                <a:close/>
              </a:path>
            </a:pathLst>
          </a:custGeom>
          <a:blipFill>
            <a:blip r:embed="rId2"/>
            <a:stretch>
              <a:fillRect b="-10535"/>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13</a:t>
            </a:r>
          </a:p>
        </p:txBody>
      </p:sp>
      <p:sp>
        <p:nvSpPr>
          <p:cNvPr id="5" name="Freeform 13">
            <a:extLst>
              <a:ext uri="{FF2B5EF4-FFF2-40B4-BE49-F238E27FC236}">
                <a16:creationId xmlns:a16="http://schemas.microsoft.com/office/drawing/2014/main" id="{AAA19F63-0A5D-B5F4-45D8-D1F42756A377}"/>
              </a:ext>
            </a:extLst>
          </p:cNvPr>
          <p:cNvSpPr/>
          <p:nvPr/>
        </p:nvSpPr>
        <p:spPr>
          <a:xfrm>
            <a:off x="16002000" y="7353300"/>
            <a:ext cx="815748" cy="1496478"/>
          </a:xfrm>
          <a:custGeom>
            <a:avLst/>
            <a:gdLst/>
            <a:ahLst/>
            <a:cxnLst/>
            <a:rect l="l" t="t" r="r" b="b"/>
            <a:pathLst>
              <a:path w="1439406" h="2268406">
                <a:moveTo>
                  <a:pt x="0" y="0"/>
                </a:moveTo>
                <a:lnTo>
                  <a:pt x="1439407" y="0"/>
                </a:lnTo>
                <a:lnTo>
                  <a:pt x="1439407" y="2268406"/>
                </a:lnTo>
                <a:lnTo>
                  <a:pt x="0" y="22684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WISHLIST</a:t>
            </a:r>
          </a:p>
        </p:txBody>
      </p:sp>
      <p:sp>
        <p:nvSpPr>
          <p:cNvPr id="14" name="TextBox 14"/>
          <p:cNvSpPr txBox="1"/>
          <p:nvPr/>
        </p:nvSpPr>
        <p:spPr>
          <a:xfrm>
            <a:off x="3048121" y="4189947"/>
            <a:ext cx="12191758" cy="1888737"/>
          </a:xfrm>
          <a:prstGeom prst="rect">
            <a:avLst/>
          </a:prstGeom>
        </p:spPr>
        <p:txBody>
          <a:bodyPr lIns="0" tIns="0" rIns="0" bIns="0" rtlCol="0" anchor="t">
            <a:spAutoFit/>
          </a:bodyPr>
          <a:lstStyle/>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The items user wants to purchase </a:t>
            </a:r>
          </a:p>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in future or has interest in is stored in wishlist by the </a:t>
            </a:r>
          </a:p>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user for future purchase</a:t>
            </a:r>
          </a:p>
        </p:txBody>
      </p:sp>
      <p:sp>
        <p:nvSpPr>
          <p:cNvPr id="15" name="TextBox 15"/>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14</a:t>
            </a:r>
          </a:p>
        </p:txBody>
      </p:sp>
      <p:sp>
        <p:nvSpPr>
          <p:cNvPr id="16" name="Freeform 16"/>
          <p:cNvSpPr/>
          <p:nvPr/>
        </p:nvSpPr>
        <p:spPr>
          <a:xfrm>
            <a:off x="13958796" y="5233035"/>
            <a:ext cx="2895323" cy="4114800"/>
          </a:xfrm>
          <a:custGeom>
            <a:avLst/>
            <a:gdLst/>
            <a:ahLst/>
            <a:cxnLst/>
            <a:rect l="l" t="t" r="r" b="b"/>
            <a:pathLst>
              <a:path w="2895323" h="4114800">
                <a:moveTo>
                  <a:pt x="0" y="0"/>
                </a:moveTo>
                <a:lnTo>
                  <a:pt x="2895323" y="0"/>
                </a:lnTo>
                <a:lnTo>
                  <a:pt x="28953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2EBE9-FA37-F1D4-47C5-9F91E333A8DB}"/>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3891C0D-C227-EA41-1BF7-82CDA3F825D1}"/>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16</a:t>
            </a:r>
          </a:p>
        </p:txBody>
      </p:sp>
      <p:pic>
        <p:nvPicPr>
          <p:cNvPr id="6" name="Picture 5">
            <a:extLst>
              <a:ext uri="{FF2B5EF4-FFF2-40B4-BE49-F238E27FC236}">
                <a16:creationId xmlns:a16="http://schemas.microsoft.com/office/drawing/2014/main" id="{2A5B07FD-D7D5-F31F-4B15-7E8038F089F4}"/>
              </a:ext>
            </a:extLst>
          </p:cNvPr>
          <p:cNvPicPr>
            <a:picLocks noChangeAspect="1"/>
          </p:cNvPicPr>
          <p:nvPr/>
        </p:nvPicPr>
        <p:blipFill>
          <a:blip r:embed="rId2"/>
          <a:stretch>
            <a:fillRect/>
          </a:stretch>
        </p:blipFill>
        <p:spPr>
          <a:xfrm>
            <a:off x="692384" y="1231146"/>
            <a:ext cx="16741439" cy="7539426"/>
          </a:xfrm>
          <a:prstGeom prst="rect">
            <a:avLst/>
          </a:prstGeom>
        </p:spPr>
      </p:pic>
      <p:sp>
        <p:nvSpPr>
          <p:cNvPr id="2" name="Freeform 16">
            <a:extLst>
              <a:ext uri="{FF2B5EF4-FFF2-40B4-BE49-F238E27FC236}">
                <a16:creationId xmlns:a16="http://schemas.microsoft.com/office/drawing/2014/main" id="{46D13142-D2CC-2880-F0C3-CE712981D9C6}"/>
              </a:ext>
            </a:extLst>
          </p:cNvPr>
          <p:cNvSpPr/>
          <p:nvPr/>
        </p:nvSpPr>
        <p:spPr>
          <a:xfrm>
            <a:off x="16483381" y="7953127"/>
            <a:ext cx="775919" cy="1102727"/>
          </a:xfrm>
          <a:custGeom>
            <a:avLst/>
            <a:gdLst/>
            <a:ahLst/>
            <a:cxnLst/>
            <a:rect l="l" t="t" r="r" b="b"/>
            <a:pathLst>
              <a:path w="2895323" h="4114800">
                <a:moveTo>
                  <a:pt x="0" y="0"/>
                </a:moveTo>
                <a:lnTo>
                  <a:pt x="2895323" y="0"/>
                </a:lnTo>
                <a:lnTo>
                  <a:pt x="289532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16362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5029623" y="3243670"/>
            <a:ext cx="2049919" cy="4114800"/>
          </a:xfrm>
          <a:custGeom>
            <a:avLst/>
            <a:gdLst/>
            <a:ahLst/>
            <a:cxnLst/>
            <a:rect l="l" t="t" r="r" b="b"/>
            <a:pathLst>
              <a:path w="2049919" h="4114800">
                <a:moveTo>
                  <a:pt x="0" y="0"/>
                </a:moveTo>
                <a:lnTo>
                  <a:pt x="2049918" y="0"/>
                </a:lnTo>
                <a:lnTo>
                  <a:pt x="20499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REVIEWS</a:t>
            </a:r>
          </a:p>
        </p:txBody>
      </p:sp>
      <p:sp>
        <p:nvSpPr>
          <p:cNvPr id="15" name="TextBox 15"/>
          <p:cNvSpPr txBox="1"/>
          <p:nvPr/>
        </p:nvSpPr>
        <p:spPr>
          <a:xfrm>
            <a:off x="3109407" y="4086777"/>
            <a:ext cx="12069186" cy="1888737"/>
          </a:xfrm>
          <a:prstGeom prst="rect">
            <a:avLst/>
          </a:prstGeom>
        </p:spPr>
        <p:txBody>
          <a:bodyPr lIns="0" tIns="0" rIns="0" bIns="0" rtlCol="0" anchor="t">
            <a:spAutoFit/>
          </a:bodyPr>
          <a:lstStyle/>
          <a:p>
            <a:pPr marL="785932" lvl="1" indent="-392966" algn="l">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For the book that user has purchased in history customer can write review for other users to view before purchase </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900" y="1183005"/>
            <a:ext cx="17602200" cy="792099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16</a:t>
            </a:r>
          </a:p>
        </p:txBody>
      </p:sp>
      <p:sp>
        <p:nvSpPr>
          <p:cNvPr id="5" name="Freeform 13">
            <a:extLst>
              <a:ext uri="{FF2B5EF4-FFF2-40B4-BE49-F238E27FC236}">
                <a16:creationId xmlns:a16="http://schemas.microsoft.com/office/drawing/2014/main" id="{CB50333A-2FB8-EA04-587C-76BD2A2FB451}"/>
              </a:ext>
            </a:extLst>
          </p:cNvPr>
          <p:cNvSpPr/>
          <p:nvPr/>
        </p:nvSpPr>
        <p:spPr>
          <a:xfrm>
            <a:off x="16230600" y="8529910"/>
            <a:ext cx="571998" cy="1148170"/>
          </a:xfrm>
          <a:custGeom>
            <a:avLst/>
            <a:gdLst/>
            <a:ahLst/>
            <a:cxnLst/>
            <a:rect l="l" t="t" r="r" b="b"/>
            <a:pathLst>
              <a:path w="2049919" h="4114800">
                <a:moveTo>
                  <a:pt x="0" y="0"/>
                </a:moveTo>
                <a:lnTo>
                  <a:pt x="2049918" y="0"/>
                </a:lnTo>
                <a:lnTo>
                  <a:pt x="20499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AF540-307B-C0AB-D2F4-E04FE8552E6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7121069-1D7C-FF04-6913-07D9B32C49B4}"/>
              </a:ext>
            </a:extLst>
          </p:cNvPr>
          <p:cNvGrpSpPr/>
          <p:nvPr/>
        </p:nvGrpSpPr>
        <p:grpSpPr>
          <a:xfrm>
            <a:off x="16718943" y="-989670"/>
            <a:ext cx="1080715" cy="2956684"/>
            <a:chOff x="0" y="0"/>
            <a:chExt cx="284633" cy="778715"/>
          </a:xfrm>
        </p:grpSpPr>
        <p:sp>
          <p:nvSpPr>
            <p:cNvPr id="3" name="Freeform 3">
              <a:extLst>
                <a:ext uri="{FF2B5EF4-FFF2-40B4-BE49-F238E27FC236}">
                  <a16:creationId xmlns:a16="http://schemas.microsoft.com/office/drawing/2014/main" id="{6A82CF71-492B-3D31-733B-456204099CE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a:extLst>
                <a:ext uri="{FF2B5EF4-FFF2-40B4-BE49-F238E27FC236}">
                  <a16:creationId xmlns:a16="http://schemas.microsoft.com/office/drawing/2014/main" id="{CADF60B1-48B2-8D71-1873-DA00DF525166}"/>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70A9982E-8D1C-B991-BC7E-F75C56773710}"/>
              </a:ext>
            </a:extLst>
          </p:cNvPr>
          <p:cNvGrpSpPr/>
          <p:nvPr/>
        </p:nvGrpSpPr>
        <p:grpSpPr>
          <a:xfrm>
            <a:off x="-529352" y="9803843"/>
            <a:ext cx="19346704" cy="821917"/>
            <a:chOff x="0" y="0"/>
            <a:chExt cx="5095428" cy="216472"/>
          </a:xfrm>
        </p:grpSpPr>
        <p:sp>
          <p:nvSpPr>
            <p:cNvPr id="6" name="Freeform 6">
              <a:extLst>
                <a:ext uri="{FF2B5EF4-FFF2-40B4-BE49-F238E27FC236}">
                  <a16:creationId xmlns:a16="http://schemas.microsoft.com/office/drawing/2014/main" id="{150F2D01-535D-4D4B-E133-13C13183BE4D}"/>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a:extLst>
                <a:ext uri="{FF2B5EF4-FFF2-40B4-BE49-F238E27FC236}">
                  <a16:creationId xmlns:a16="http://schemas.microsoft.com/office/drawing/2014/main" id="{12CE93FD-15E7-A91F-272F-E73C5B3C4F20}"/>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DFE6689A-78E3-7CB3-482A-E474E8C7D761}"/>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371A1986-582D-D326-1948-B95C5A9D5A47}"/>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a:extLst>
              <a:ext uri="{FF2B5EF4-FFF2-40B4-BE49-F238E27FC236}">
                <a16:creationId xmlns:a16="http://schemas.microsoft.com/office/drawing/2014/main" id="{ECAEFF91-6BD6-FC5E-D2CC-EBE38DE1AB69}"/>
              </a:ext>
            </a:extLst>
          </p:cNvPr>
          <p:cNvGrpSpPr/>
          <p:nvPr/>
        </p:nvGrpSpPr>
        <p:grpSpPr>
          <a:xfrm>
            <a:off x="488343" y="-989670"/>
            <a:ext cx="1080715" cy="2956684"/>
            <a:chOff x="0" y="0"/>
            <a:chExt cx="284633" cy="778715"/>
          </a:xfrm>
        </p:grpSpPr>
        <p:sp>
          <p:nvSpPr>
            <p:cNvPr id="11" name="Freeform 11">
              <a:extLst>
                <a:ext uri="{FF2B5EF4-FFF2-40B4-BE49-F238E27FC236}">
                  <a16:creationId xmlns:a16="http://schemas.microsoft.com/office/drawing/2014/main" id="{63B7D538-88D2-1DB6-44A1-FF3D7D577085}"/>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a:extLst>
                <a:ext uri="{FF2B5EF4-FFF2-40B4-BE49-F238E27FC236}">
                  <a16:creationId xmlns:a16="http://schemas.microsoft.com/office/drawing/2014/main" id="{E07686BC-44DF-19A8-11BE-C92C3111434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a:extLst>
              <a:ext uri="{FF2B5EF4-FFF2-40B4-BE49-F238E27FC236}">
                <a16:creationId xmlns:a16="http://schemas.microsoft.com/office/drawing/2014/main" id="{3E613AD7-3F2B-A9CD-551F-C8CA1043B2B4}"/>
              </a:ext>
            </a:extLst>
          </p:cNvPr>
          <p:cNvSpPr/>
          <p:nvPr/>
        </p:nvSpPr>
        <p:spPr>
          <a:xfrm>
            <a:off x="14422531" y="3086100"/>
            <a:ext cx="2049919" cy="4114800"/>
          </a:xfrm>
          <a:custGeom>
            <a:avLst/>
            <a:gdLst/>
            <a:ahLst/>
            <a:cxnLst/>
            <a:rect l="l" t="t" r="r" b="b"/>
            <a:pathLst>
              <a:path w="2049919" h="4114800">
                <a:moveTo>
                  <a:pt x="0" y="0"/>
                </a:moveTo>
                <a:lnTo>
                  <a:pt x="2049918" y="0"/>
                </a:lnTo>
                <a:lnTo>
                  <a:pt x="20499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a:extLst>
              <a:ext uri="{FF2B5EF4-FFF2-40B4-BE49-F238E27FC236}">
                <a16:creationId xmlns:a16="http://schemas.microsoft.com/office/drawing/2014/main" id="{F036851F-9155-654D-8ACC-53C61AE95103}"/>
              </a:ext>
            </a:extLst>
          </p:cNvPr>
          <p:cNvSpPr txBox="1"/>
          <p:nvPr/>
        </p:nvSpPr>
        <p:spPr>
          <a:xfrm>
            <a:off x="4054652" y="541175"/>
            <a:ext cx="9974454" cy="2851678"/>
          </a:xfrm>
          <a:prstGeom prst="rect">
            <a:avLst/>
          </a:prstGeom>
        </p:spPr>
        <p:txBody>
          <a:bodyPr wrap="square" lIns="0" tIns="0" rIns="0" bIns="0" rtlCol="0" anchor="t">
            <a:spAutoFit/>
          </a:bodyPr>
          <a:lstStyle/>
          <a:p>
            <a:pPr algn="ctr">
              <a:lnSpc>
                <a:spcPts val="11469"/>
              </a:lnSpc>
            </a:pPr>
            <a:r>
              <a:rPr lang="en-US" sz="8192" b="1" dirty="0">
                <a:solidFill>
                  <a:srgbClr val="000000"/>
                </a:solidFill>
                <a:latin typeface="Century Gothic Paneuropean Bold"/>
                <a:ea typeface="Century Gothic Paneuropean Bold"/>
                <a:cs typeface="Century Gothic Paneuropean Bold"/>
                <a:sym typeface="Century Gothic Paneuropean Bold"/>
              </a:rPr>
              <a:t>AI BASED RECOMMENDATION</a:t>
            </a:r>
          </a:p>
        </p:txBody>
      </p:sp>
      <p:sp>
        <p:nvSpPr>
          <p:cNvPr id="15" name="TextBox 15">
            <a:extLst>
              <a:ext uri="{FF2B5EF4-FFF2-40B4-BE49-F238E27FC236}">
                <a16:creationId xmlns:a16="http://schemas.microsoft.com/office/drawing/2014/main" id="{C5D6078F-E9F9-0D33-B89F-BCFD59EC31F2}"/>
              </a:ext>
            </a:extLst>
          </p:cNvPr>
          <p:cNvSpPr txBox="1"/>
          <p:nvPr/>
        </p:nvSpPr>
        <p:spPr>
          <a:xfrm>
            <a:off x="3109407" y="4086777"/>
            <a:ext cx="12069186" cy="4535024"/>
          </a:xfrm>
          <a:prstGeom prst="rect">
            <a:avLst/>
          </a:prstGeom>
        </p:spPr>
        <p:txBody>
          <a:bodyPr lIns="0" tIns="0" rIns="0" bIns="0" rtlCol="0" anchor="t">
            <a:spAutoFit/>
          </a:bodyPr>
          <a:lstStyle/>
          <a:p>
            <a:pPr marL="392966" lvl="1" algn="l">
              <a:lnSpc>
                <a:spcPts val="5096"/>
              </a:lnSpc>
            </a:pPr>
            <a:r>
              <a:rPr lang="en-US" sz="3640" dirty="0">
                <a:solidFill>
                  <a:srgbClr val="000000"/>
                </a:solidFill>
                <a:latin typeface="Century Gothic Paneuropean"/>
                <a:ea typeface="Century Gothic Paneuropean"/>
                <a:cs typeface="Century Gothic Paneuropean"/>
                <a:sym typeface="Century Gothic Paneuropean"/>
              </a:rPr>
              <a:t>Recommend books based on</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Past Purchase </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Requisition</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Wishlist</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With customer having similar interest</a:t>
            </a:r>
          </a:p>
          <a:p>
            <a:pPr marL="785932" lvl="1" indent="-392966" algn="l">
              <a:lnSpc>
                <a:spcPts val="5096"/>
              </a:lnSpc>
              <a:buFont typeface="Arial"/>
              <a:buChar char="•"/>
            </a:pPr>
            <a:endParaRPr lang="en-US" sz="3640" dirty="0">
              <a:solidFill>
                <a:srgbClr val="000000"/>
              </a:solidFill>
              <a:latin typeface="Century Gothic Paneuropean"/>
              <a:ea typeface="Century Gothic Paneuropean"/>
              <a:cs typeface="Century Gothic Paneuropean"/>
              <a:sym typeface="Century Gothic Paneuropean"/>
            </a:endParaRPr>
          </a:p>
          <a:p>
            <a:pPr marL="392966" lvl="1" algn="l">
              <a:lnSpc>
                <a:spcPts val="5096"/>
              </a:lnSpc>
            </a:pPr>
            <a:r>
              <a:rPr lang="en-US" sz="3640" dirty="0">
                <a:solidFill>
                  <a:srgbClr val="000000"/>
                </a:solidFill>
                <a:latin typeface="Century Gothic Paneuropean"/>
                <a:ea typeface="Century Gothic Paneuropean"/>
                <a:cs typeface="Century Gothic Paneuropean"/>
                <a:sym typeface="Century Gothic Paneuropean"/>
              </a:rPr>
              <a:t>ML Algorithm used: </a:t>
            </a:r>
            <a:r>
              <a:rPr lang="en-US" sz="3640" b="1" dirty="0" err="1">
                <a:solidFill>
                  <a:srgbClr val="000000"/>
                </a:solidFill>
                <a:latin typeface="Century Gothic Paneuropean"/>
                <a:ea typeface="Century Gothic Paneuropean"/>
                <a:cs typeface="Century Gothic Paneuropean"/>
                <a:sym typeface="Century Gothic Paneuropean"/>
              </a:rPr>
              <a:t>Apriori</a:t>
            </a:r>
            <a:r>
              <a:rPr lang="en-US" sz="3640" b="1" dirty="0">
                <a:solidFill>
                  <a:srgbClr val="000000"/>
                </a:solidFill>
                <a:latin typeface="Century Gothic Paneuropean"/>
                <a:ea typeface="Century Gothic Paneuropean"/>
                <a:cs typeface="Century Gothic Paneuropean"/>
                <a:sym typeface="Century Gothic Paneuropean"/>
              </a:rPr>
              <a:t> Association Algorithm</a:t>
            </a:r>
          </a:p>
        </p:txBody>
      </p:sp>
      <p:sp>
        <p:nvSpPr>
          <p:cNvPr id="16" name="TextBox 16">
            <a:extLst>
              <a:ext uri="{FF2B5EF4-FFF2-40B4-BE49-F238E27FC236}">
                <a16:creationId xmlns:a16="http://schemas.microsoft.com/office/drawing/2014/main" id="{B44E60BA-662D-0E0C-43CC-F606ACF51053}"/>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15</a:t>
            </a:r>
          </a:p>
        </p:txBody>
      </p:sp>
    </p:spTree>
    <p:extLst>
      <p:ext uri="{BB962C8B-B14F-4D97-AF65-F5344CB8AC3E}">
        <p14:creationId xmlns:p14="http://schemas.microsoft.com/office/powerpoint/2010/main" val="395418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0FF6-39F6-CB25-FF29-A350C5CE196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7C46363-E124-8E0C-B0BE-FDEE1DEE12CB}"/>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16</a:t>
            </a:r>
          </a:p>
        </p:txBody>
      </p:sp>
      <p:pic>
        <p:nvPicPr>
          <p:cNvPr id="6" name="Picture 5">
            <a:extLst>
              <a:ext uri="{FF2B5EF4-FFF2-40B4-BE49-F238E27FC236}">
                <a16:creationId xmlns:a16="http://schemas.microsoft.com/office/drawing/2014/main" id="{AF202C4A-0CD1-999D-7112-11ED7E29C9F2}"/>
              </a:ext>
            </a:extLst>
          </p:cNvPr>
          <p:cNvPicPr>
            <a:picLocks noChangeAspect="1"/>
          </p:cNvPicPr>
          <p:nvPr/>
        </p:nvPicPr>
        <p:blipFill>
          <a:blip r:embed="rId2"/>
          <a:stretch>
            <a:fillRect/>
          </a:stretch>
        </p:blipFill>
        <p:spPr>
          <a:xfrm>
            <a:off x="425748" y="1180861"/>
            <a:ext cx="17347553" cy="7925278"/>
          </a:xfrm>
          <a:prstGeom prst="rect">
            <a:avLst/>
          </a:prstGeom>
        </p:spPr>
      </p:pic>
      <p:sp>
        <p:nvSpPr>
          <p:cNvPr id="2" name="Freeform 13">
            <a:extLst>
              <a:ext uri="{FF2B5EF4-FFF2-40B4-BE49-F238E27FC236}">
                <a16:creationId xmlns:a16="http://schemas.microsoft.com/office/drawing/2014/main" id="{82525498-B002-3CE5-6953-DE6B95E64839}"/>
              </a:ext>
            </a:extLst>
          </p:cNvPr>
          <p:cNvSpPr/>
          <p:nvPr/>
        </p:nvSpPr>
        <p:spPr>
          <a:xfrm>
            <a:off x="17068800" y="7886700"/>
            <a:ext cx="946461" cy="1899830"/>
          </a:xfrm>
          <a:custGeom>
            <a:avLst/>
            <a:gdLst/>
            <a:ahLst/>
            <a:cxnLst/>
            <a:rect l="l" t="t" r="r" b="b"/>
            <a:pathLst>
              <a:path w="2049919" h="4114800">
                <a:moveTo>
                  <a:pt x="0" y="0"/>
                </a:moveTo>
                <a:lnTo>
                  <a:pt x="2049918" y="0"/>
                </a:lnTo>
                <a:lnTo>
                  <a:pt x="20499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031686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05402" y="292631"/>
            <a:ext cx="3092564" cy="2601619"/>
          </a:xfrm>
          <a:custGeom>
            <a:avLst/>
            <a:gdLst/>
            <a:ahLst/>
            <a:cxnLst/>
            <a:rect l="l" t="t" r="r" b="b"/>
            <a:pathLst>
              <a:path w="3092564" h="2601619">
                <a:moveTo>
                  <a:pt x="0" y="0"/>
                </a:moveTo>
                <a:lnTo>
                  <a:pt x="3092564" y="0"/>
                </a:lnTo>
                <a:lnTo>
                  <a:pt x="3092564" y="2601619"/>
                </a:lnTo>
                <a:lnTo>
                  <a:pt x="0" y="2601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17</a:t>
            </a:r>
          </a:p>
        </p:txBody>
      </p:sp>
      <p:sp>
        <p:nvSpPr>
          <p:cNvPr id="4" name="TextBox 4"/>
          <p:cNvSpPr txBox="1"/>
          <p:nvPr/>
        </p:nvSpPr>
        <p:spPr>
          <a:xfrm>
            <a:off x="6705600" y="820049"/>
            <a:ext cx="4599329"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a:ea typeface="Canva Sans"/>
                <a:cs typeface="Canva Sans"/>
                <a:sym typeface="Canva Sans"/>
              </a:rPr>
              <a:t>EMAIL</a:t>
            </a:r>
          </a:p>
        </p:txBody>
      </p:sp>
      <p:sp>
        <p:nvSpPr>
          <p:cNvPr id="5" name="TextBox 5"/>
          <p:cNvSpPr txBox="1"/>
          <p:nvPr/>
        </p:nvSpPr>
        <p:spPr>
          <a:xfrm>
            <a:off x="4805402" y="3482350"/>
            <a:ext cx="9152734" cy="2664680"/>
          </a:xfrm>
          <a:prstGeom prst="rect">
            <a:avLst/>
          </a:prstGeom>
        </p:spPr>
        <p:txBody>
          <a:bodyPr lIns="0" tIns="0" rIns="0" bIns="0" rtlCol="0" anchor="t">
            <a:spAutoFit/>
          </a:bodyPr>
          <a:lstStyle/>
          <a:p>
            <a:pPr algn="ctr">
              <a:lnSpc>
                <a:spcPts val="5324"/>
              </a:lnSpc>
            </a:pPr>
            <a:r>
              <a:rPr lang="en-US" sz="3803">
                <a:solidFill>
                  <a:srgbClr val="000000"/>
                </a:solidFill>
                <a:latin typeface="Canva Sans"/>
                <a:ea typeface="Canva Sans"/>
                <a:cs typeface="Canva Sans"/>
                <a:sym typeface="Canva Sans"/>
              </a:rPr>
              <a:t>The status of the order is conveyed </a:t>
            </a:r>
          </a:p>
          <a:p>
            <a:pPr algn="ctr">
              <a:lnSpc>
                <a:spcPts val="5324"/>
              </a:lnSpc>
            </a:pPr>
            <a:r>
              <a:rPr lang="en-US" sz="3803">
                <a:solidFill>
                  <a:srgbClr val="000000"/>
                </a:solidFill>
                <a:latin typeface="Canva Sans"/>
                <a:ea typeface="Canva Sans"/>
                <a:cs typeface="Canva Sans"/>
                <a:sym typeface="Canva Sans"/>
              </a:rPr>
              <a:t>to the user via Email services </a:t>
            </a:r>
          </a:p>
          <a:p>
            <a:pPr algn="ctr">
              <a:lnSpc>
                <a:spcPts val="5324"/>
              </a:lnSpc>
            </a:pPr>
            <a:r>
              <a:rPr lang="en-US" sz="3803">
                <a:solidFill>
                  <a:srgbClr val="000000"/>
                </a:solidFill>
                <a:latin typeface="Canva Sans"/>
                <a:ea typeface="Canva Sans"/>
                <a:cs typeface="Canva Sans"/>
                <a:sym typeface="Canva Sans"/>
              </a:rPr>
              <a:t>When the product is delivered the user </a:t>
            </a:r>
          </a:p>
          <a:p>
            <a:pPr algn="ctr">
              <a:lnSpc>
                <a:spcPts val="5324"/>
              </a:lnSpc>
            </a:pPr>
            <a:r>
              <a:rPr lang="en-US" sz="3803">
                <a:solidFill>
                  <a:srgbClr val="000000"/>
                </a:solidFill>
                <a:latin typeface="Canva Sans"/>
                <a:ea typeface="Canva Sans"/>
                <a:cs typeface="Canva Sans"/>
                <a:sym typeface="Canva Sans"/>
              </a:rPr>
              <a:t>gets a mail for the same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20677" y="271131"/>
            <a:ext cx="8383314" cy="9166239"/>
          </a:xfrm>
          <a:custGeom>
            <a:avLst/>
            <a:gdLst/>
            <a:ahLst/>
            <a:cxnLst/>
            <a:rect l="l" t="t" r="r" b="b"/>
            <a:pathLst>
              <a:path w="8383314" h="9166239">
                <a:moveTo>
                  <a:pt x="0" y="0"/>
                </a:moveTo>
                <a:lnTo>
                  <a:pt x="8383314" y="0"/>
                </a:lnTo>
                <a:lnTo>
                  <a:pt x="8383314" y="9166239"/>
                </a:lnTo>
                <a:lnTo>
                  <a:pt x="0" y="9166239"/>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18</a:t>
            </a:r>
          </a:p>
        </p:txBody>
      </p:sp>
      <p:sp>
        <p:nvSpPr>
          <p:cNvPr id="4" name="Freeform 2">
            <a:extLst>
              <a:ext uri="{FF2B5EF4-FFF2-40B4-BE49-F238E27FC236}">
                <a16:creationId xmlns:a16="http://schemas.microsoft.com/office/drawing/2014/main" id="{1AC879E5-B96E-BE89-7D78-86EA427E0759}"/>
              </a:ext>
            </a:extLst>
          </p:cNvPr>
          <p:cNvSpPr/>
          <p:nvPr/>
        </p:nvSpPr>
        <p:spPr>
          <a:xfrm>
            <a:off x="533400" y="6972300"/>
            <a:ext cx="3092564" cy="2601619"/>
          </a:xfrm>
          <a:custGeom>
            <a:avLst/>
            <a:gdLst/>
            <a:ahLst/>
            <a:cxnLst/>
            <a:rect l="l" t="t" r="r" b="b"/>
            <a:pathLst>
              <a:path w="3092564" h="2601619">
                <a:moveTo>
                  <a:pt x="0" y="0"/>
                </a:moveTo>
                <a:lnTo>
                  <a:pt x="3092564" y="0"/>
                </a:lnTo>
                <a:lnTo>
                  <a:pt x="3092564" y="2601619"/>
                </a:lnTo>
                <a:lnTo>
                  <a:pt x="0" y="2601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916614" y="4093645"/>
            <a:ext cx="13313986" cy="3226974"/>
          </a:xfrm>
          <a:prstGeom prst="rect">
            <a:avLst/>
          </a:prstGeom>
        </p:spPr>
        <p:txBody>
          <a:bodyPr wrap="square" lIns="0" tIns="0" rIns="0" bIns="0" rtlCol="0" anchor="t">
            <a:spAutoFit/>
          </a:bodyPr>
          <a:lstStyle/>
          <a:p>
            <a:pPr algn="just">
              <a:lnSpc>
                <a:spcPts val="5096"/>
              </a:lnSpc>
            </a:pPr>
            <a:r>
              <a:rPr lang="en-US" sz="3640" dirty="0">
                <a:solidFill>
                  <a:srgbClr val="000000"/>
                </a:solidFill>
                <a:latin typeface="Century Gothic Paneuropean"/>
                <a:ea typeface="Century Gothic Paneuropean"/>
                <a:cs typeface="Century Gothic Paneuropean"/>
                <a:sym typeface="Century Gothic Paneuropean"/>
              </a:rPr>
              <a:t>BOOKHAVEN  facilitate:</a:t>
            </a:r>
          </a:p>
          <a:p>
            <a:pPr marL="785932" lvl="1" indent="-392966" algn="just">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secure authentication</a:t>
            </a:r>
          </a:p>
          <a:p>
            <a:pPr marL="785932" lvl="1" indent="-392966" algn="just">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fast database operation</a:t>
            </a:r>
          </a:p>
          <a:p>
            <a:pPr marL="785932" lvl="1" indent="-392966" algn="just">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Personalized recommendation using ml </a:t>
            </a:r>
          </a:p>
          <a:p>
            <a:pPr marL="785932" lvl="1" indent="-392966" algn="just">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user friendly interface</a:t>
            </a:r>
          </a:p>
        </p:txBody>
      </p:sp>
      <p:sp>
        <p:nvSpPr>
          <p:cNvPr id="14" name="Freeform 14"/>
          <p:cNvSpPr/>
          <p:nvPr/>
        </p:nvSpPr>
        <p:spPr>
          <a:xfrm>
            <a:off x="1028700" y="1415624"/>
            <a:ext cx="3674986" cy="1668931"/>
          </a:xfrm>
          <a:custGeom>
            <a:avLst/>
            <a:gdLst/>
            <a:ahLst/>
            <a:cxnLst/>
            <a:rect l="l" t="t" r="r" b="b"/>
            <a:pathLst>
              <a:path w="3674986" h="1668931">
                <a:moveTo>
                  <a:pt x="0" y="0"/>
                </a:moveTo>
                <a:lnTo>
                  <a:pt x="3674986" y="0"/>
                </a:lnTo>
                <a:lnTo>
                  <a:pt x="3674986" y="1668931"/>
                </a:lnTo>
                <a:lnTo>
                  <a:pt x="0" y="1668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4907532" y="1700035"/>
            <a:ext cx="8507707" cy="1384521"/>
          </a:xfrm>
          <a:prstGeom prst="rect">
            <a:avLst/>
          </a:prstGeom>
        </p:spPr>
        <p:txBody>
          <a:bodyPr lIns="0" tIns="0" rIns="0" bIns="0" rtlCol="0" anchor="t">
            <a:spAutoFit/>
          </a:bodyPr>
          <a:lstStyle/>
          <a:p>
            <a:pPr algn="ctr">
              <a:lnSpc>
                <a:spcPts val="11487"/>
              </a:lnSpc>
            </a:pPr>
            <a:r>
              <a:rPr lang="en-US" sz="8205" b="1">
                <a:solidFill>
                  <a:srgbClr val="000000"/>
                </a:solidFill>
                <a:latin typeface="Century Gothic Paneuropean Bold"/>
                <a:ea typeface="Century Gothic Paneuropean Bold"/>
                <a:cs typeface="Century Gothic Paneuropean Bold"/>
                <a:sym typeface="Century Gothic Paneuropean Bold"/>
              </a:rPr>
              <a:t>INTRODUCTION</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2696836" y="6305767"/>
            <a:ext cx="3601573" cy="2634143"/>
          </a:xfrm>
          <a:custGeom>
            <a:avLst/>
            <a:gdLst/>
            <a:ahLst/>
            <a:cxnLst/>
            <a:rect l="l" t="t" r="r" b="b"/>
            <a:pathLst>
              <a:path w="3875361" h="2834388">
                <a:moveTo>
                  <a:pt x="0" y="0"/>
                </a:moveTo>
                <a:lnTo>
                  <a:pt x="3875360" y="0"/>
                </a:lnTo>
                <a:lnTo>
                  <a:pt x="3875360" y="2834388"/>
                </a:lnTo>
                <a:lnTo>
                  <a:pt x="0" y="2834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846693" y="338616"/>
            <a:ext cx="4697107" cy="2906625"/>
          </a:xfrm>
          <a:custGeom>
            <a:avLst/>
            <a:gdLst/>
            <a:ahLst/>
            <a:cxnLst/>
            <a:rect l="l" t="t" r="r" b="b"/>
            <a:pathLst>
              <a:path w="5262983" h="3256796">
                <a:moveTo>
                  <a:pt x="0" y="0"/>
                </a:moveTo>
                <a:lnTo>
                  <a:pt x="5262984" y="0"/>
                </a:lnTo>
                <a:lnTo>
                  <a:pt x="5262984" y="3256797"/>
                </a:lnTo>
                <a:lnTo>
                  <a:pt x="0" y="32567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028699" y="5346414"/>
            <a:ext cx="3405722" cy="3854212"/>
          </a:xfrm>
          <a:custGeom>
            <a:avLst/>
            <a:gdLst/>
            <a:ahLst/>
            <a:cxnLst/>
            <a:rect l="l" t="t" r="r" b="b"/>
            <a:pathLst>
              <a:path w="3635987" h="4114800">
                <a:moveTo>
                  <a:pt x="0" y="0"/>
                </a:moveTo>
                <a:lnTo>
                  <a:pt x="3635987" y="0"/>
                </a:lnTo>
                <a:lnTo>
                  <a:pt x="363598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2950481" y="4013348"/>
            <a:ext cx="12387037" cy="2031703"/>
          </a:xfrm>
          <a:prstGeom prst="rect">
            <a:avLst/>
          </a:prstGeom>
        </p:spPr>
        <p:txBody>
          <a:bodyPr lIns="0" tIns="0" rIns="0" bIns="0" rtlCol="0" anchor="t">
            <a:spAutoFit/>
          </a:bodyPr>
          <a:lstStyle/>
          <a:p>
            <a:pPr algn="ctr">
              <a:lnSpc>
                <a:spcPts val="16641"/>
              </a:lnSpc>
            </a:pPr>
            <a:r>
              <a:rPr lang="en-US" sz="11886" b="1">
                <a:solidFill>
                  <a:srgbClr val="000000"/>
                </a:solidFill>
                <a:latin typeface="Century Gothic Paneuropean Bold"/>
                <a:ea typeface="Century Gothic Paneuropean Bold"/>
                <a:cs typeface="Century Gothic Paneuropean Bold"/>
                <a:sym typeface="Century Gothic Paneuropean Bold"/>
              </a:rPr>
              <a:t>THANK YOU</a:t>
            </a:r>
          </a:p>
        </p:txBody>
      </p:sp>
      <p:sp>
        <p:nvSpPr>
          <p:cNvPr id="17" name="TextBox 17"/>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ABF6-E262-03DD-CE47-F44E892FD75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4A90BC2-302F-87F2-9F86-CA2AB3C16319}"/>
              </a:ext>
            </a:extLst>
          </p:cNvPr>
          <p:cNvGrpSpPr/>
          <p:nvPr/>
        </p:nvGrpSpPr>
        <p:grpSpPr>
          <a:xfrm>
            <a:off x="16718943" y="-989670"/>
            <a:ext cx="1080715" cy="2956684"/>
            <a:chOff x="0" y="0"/>
            <a:chExt cx="284633" cy="778715"/>
          </a:xfrm>
        </p:grpSpPr>
        <p:sp>
          <p:nvSpPr>
            <p:cNvPr id="3" name="Freeform 3">
              <a:extLst>
                <a:ext uri="{FF2B5EF4-FFF2-40B4-BE49-F238E27FC236}">
                  <a16:creationId xmlns:a16="http://schemas.microsoft.com/office/drawing/2014/main" id="{75EA9A38-103B-BE82-7BB4-D32A05B3051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a:extLst>
                <a:ext uri="{FF2B5EF4-FFF2-40B4-BE49-F238E27FC236}">
                  <a16:creationId xmlns:a16="http://schemas.microsoft.com/office/drawing/2014/main" id="{4F9D3864-B00A-99EC-2207-D596EA758E77}"/>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C428B398-86E4-E23F-537D-BF89E4785211}"/>
              </a:ext>
            </a:extLst>
          </p:cNvPr>
          <p:cNvGrpSpPr/>
          <p:nvPr/>
        </p:nvGrpSpPr>
        <p:grpSpPr>
          <a:xfrm>
            <a:off x="-529352" y="9803843"/>
            <a:ext cx="19346704" cy="821917"/>
            <a:chOff x="0" y="0"/>
            <a:chExt cx="5095428" cy="216472"/>
          </a:xfrm>
        </p:grpSpPr>
        <p:sp>
          <p:nvSpPr>
            <p:cNvPr id="6" name="Freeform 6">
              <a:extLst>
                <a:ext uri="{FF2B5EF4-FFF2-40B4-BE49-F238E27FC236}">
                  <a16:creationId xmlns:a16="http://schemas.microsoft.com/office/drawing/2014/main" id="{91D75591-A067-5642-3824-0D24D5BD704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a:extLst>
                <a:ext uri="{FF2B5EF4-FFF2-40B4-BE49-F238E27FC236}">
                  <a16:creationId xmlns:a16="http://schemas.microsoft.com/office/drawing/2014/main" id="{3002FAB3-B96B-75DD-9DDC-B22B6C5C0366}"/>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F88EB847-9366-6B08-43E8-36996C5D9FD9}"/>
              </a:ext>
            </a:extLst>
          </p:cNvPr>
          <p:cNvSpPr/>
          <p:nvPr/>
        </p:nvSpPr>
        <p:spPr>
          <a:xfrm>
            <a:off x="11135179" y="7633226"/>
            <a:ext cx="7591422" cy="181083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a:extLst>
              <a:ext uri="{FF2B5EF4-FFF2-40B4-BE49-F238E27FC236}">
                <a16:creationId xmlns:a16="http://schemas.microsoft.com/office/drawing/2014/main" id="{8E3F2F20-EDC1-7D30-0CD3-D7962D6D2347}"/>
              </a:ext>
            </a:extLst>
          </p:cNvPr>
          <p:cNvGrpSpPr/>
          <p:nvPr/>
        </p:nvGrpSpPr>
        <p:grpSpPr>
          <a:xfrm>
            <a:off x="488343" y="-989670"/>
            <a:ext cx="1080715" cy="2956684"/>
            <a:chOff x="0" y="0"/>
            <a:chExt cx="284633" cy="778715"/>
          </a:xfrm>
        </p:grpSpPr>
        <p:sp>
          <p:nvSpPr>
            <p:cNvPr id="11" name="Freeform 11">
              <a:extLst>
                <a:ext uri="{FF2B5EF4-FFF2-40B4-BE49-F238E27FC236}">
                  <a16:creationId xmlns:a16="http://schemas.microsoft.com/office/drawing/2014/main" id="{E10018CC-8D99-4011-7807-3B268054D2D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a:extLst>
                <a:ext uri="{FF2B5EF4-FFF2-40B4-BE49-F238E27FC236}">
                  <a16:creationId xmlns:a16="http://schemas.microsoft.com/office/drawing/2014/main" id="{3E37F79E-B23D-D987-B76E-921E7E755C7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a:extLst>
              <a:ext uri="{FF2B5EF4-FFF2-40B4-BE49-F238E27FC236}">
                <a16:creationId xmlns:a16="http://schemas.microsoft.com/office/drawing/2014/main" id="{1E5B9A3B-BC56-55CE-68D4-5ED0F1269B56}"/>
              </a:ext>
            </a:extLst>
          </p:cNvPr>
          <p:cNvSpPr txBox="1"/>
          <p:nvPr/>
        </p:nvSpPr>
        <p:spPr>
          <a:xfrm>
            <a:off x="838200" y="1488386"/>
            <a:ext cx="13563600" cy="5342360"/>
          </a:xfrm>
          <a:prstGeom prst="rect">
            <a:avLst/>
          </a:prstGeom>
        </p:spPr>
        <p:txBody>
          <a:bodyPr wrap="square" lIns="0" tIns="0" rIns="0" bIns="0" rtlCol="0" anchor="t">
            <a:spAutoFit/>
          </a:bodyPr>
          <a:lstStyle/>
          <a:p>
            <a:pPr marL="785932" lvl="1" indent="-392966" algn="l">
              <a:lnSpc>
                <a:spcPct val="150000"/>
              </a:lnSpc>
              <a:buFont typeface="Arial"/>
              <a:buChar char="•"/>
            </a:pPr>
            <a:endParaRPr lang="en-US" sz="2400" dirty="0">
              <a:solidFill>
                <a:srgbClr val="000000"/>
              </a:solidFill>
              <a:latin typeface="Century Gothic Paneuropean"/>
              <a:ea typeface="Century Gothic Paneuropean"/>
              <a:cs typeface="Century Gothic Paneuropean"/>
              <a:sym typeface="Century Gothic Paneuropean"/>
            </a:endParaRPr>
          </a:p>
          <a:p>
            <a:pPr marL="785932" lvl="1" indent="-392966" algn="l">
              <a:lnSpc>
                <a:spcPct val="150000"/>
              </a:lnSpc>
              <a:buFont typeface="Arial"/>
              <a:buChar char="•"/>
            </a:pPr>
            <a:endParaRPr lang="en-US" sz="2400" dirty="0">
              <a:solidFill>
                <a:srgbClr val="000000"/>
              </a:solidFill>
              <a:latin typeface="Century Gothic Paneuropean"/>
              <a:ea typeface="Century Gothic Paneuropean"/>
              <a:cs typeface="Century Gothic Paneuropean"/>
              <a:sym typeface="Century Gothic Paneuropean"/>
            </a:endParaRP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Customer login &amp; Admin login </a:t>
            </a:r>
          </a:p>
          <a:p>
            <a:pPr marL="392966" lvl="1" algn="l">
              <a:lnSpc>
                <a:spcPct val="150000"/>
              </a:lnSpc>
            </a:pPr>
            <a:r>
              <a:rPr lang="en-US" dirty="0">
                <a:solidFill>
                  <a:srgbClr val="000000"/>
                </a:solidFill>
                <a:latin typeface="Century Gothic Paneuropean"/>
                <a:ea typeface="Century Gothic Paneuropean"/>
                <a:cs typeface="Century Gothic Paneuropean"/>
                <a:sym typeface="Century Gothic Paneuropean"/>
              </a:rPr>
              <a:t>      	- profile management ,track delivery status, create Wishlist and receive recommendations</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Browse books by categories, search using keywords &amp; purchase books via e-purse</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With E-mail triggers customer is notified of delivery status. </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Reviews and Recommendations on the basis of “Customers who bought this also bought this”</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If book out of stock request to buy &amp; when requested book in stock inform customer </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On click get book info and abstract</a:t>
            </a:r>
          </a:p>
        </p:txBody>
      </p:sp>
      <p:sp>
        <p:nvSpPr>
          <p:cNvPr id="14" name="Freeform 14">
            <a:extLst>
              <a:ext uri="{FF2B5EF4-FFF2-40B4-BE49-F238E27FC236}">
                <a16:creationId xmlns:a16="http://schemas.microsoft.com/office/drawing/2014/main" id="{B0EABFF7-E716-D129-CAF4-627424672279}"/>
              </a:ext>
            </a:extLst>
          </p:cNvPr>
          <p:cNvSpPr/>
          <p:nvPr/>
        </p:nvSpPr>
        <p:spPr>
          <a:xfrm>
            <a:off x="14751657" y="3062210"/>
            <a:ext cx="2431473" cy="4114800"/>
          </a:xfrm>
          <a:custGeom>
            <a:avLst/>
            <a:gdLst/>
            <a:ahLst/>
            <a:cxnLst/>
            <a:rect l="l" t="t" r="r" b="b"/>
            <a:pathLst>
              <a:path w="2431473" h="4114800">
                <a:moveTo>
                  <a:pt x="0" y="0"/>
                </a:moveTo>
                <a:lnTo>
                  <a:pt x="2431473" y="0"/>
                </a:lnTo>
                <a:lnTo>
                  <a:pt x="243147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a:extLst>
              <a:ext uri="{FF2B5EF4-FFF2-40B4-BE49-F238E27FC236}">
                <a16:creationId xmlns:a16="http://schemas.microsoft.com/office/drawing/2014/main" id="{31142C78-283D-2F8C-2365-1892A38F1CA3}"/>
              </a:ext>
            </a:extLst>
          </p:cNvPr>
          <p:cNvSpPr/>
          <p:nvPr/>
        </p:nvSpPr>
        <p:spPr>
          <a:xfrm>
            <a:off x="14364882" y="1488386"/>
            <a:ext cx="1132017" cy="1117609"/>
          </a:xfrm>
          <a:custGeom>
            <a:avLst/>
            <a:gdLst/>
            <a:ahLst/>
            <a:cxnLst/>
            <a:rect l="l" t="t" r="r" b="b"/>
            <a:pathLst>
              <a:path w="1132017" h="1117609">
                <a:moveTo>
                  <a:pt x="0" y="0"/>
                </a:moveTo>
                <a:lnTo>
                  <a:pt x="1132017" y="0"/>
                </a:lnTo>
                <a:lnTo>
                  <a:pt x="1132017" y="1117609"/>
                </a:lnTo>
                <a:lnTo>
                  <a:pt x="0" y="11176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a:extLst>
              <a:ext uri="{FF2B5EF4-FFF2-40B4-BE49-F238E27FC236}">
                <a16:creationId xmlns:a16="http://schemas.microsoft.com/office/drawing/2014/main" id="{30CEE241-7732-FED1-5808-E0D4C2DC4078}"/>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4</a:t>
            </a:r>
          </a:p>
        </p:txBody>
      </p:sp>
    </p:spTree>
    <p:extLst>
      <p:ext uri="{BB962C8B-B14F-4D97-AF65-F5344CB8AC3E}">
        <p14:creationId xmlns:p14="http://schemas.microsoft.com/office/powerpoint/2010/main" val="3842349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362200" y="2099728"/>
            <a:ext cx="12130193" cy="7151125"/>
          </a:xfrm>
          <a:prstGeom prst="rect">
            <a:avLst/>
          </a:prstGeom>
        </p:spPr>
        <p:txBody>
          <a:bodyPr lIns="0" tIns="0" rIns="0" bIns="0" rtlCol="0" anchor="t">
            <a:spAutoFit/>
          </a:bodyPr>
          <a:lstStyle/>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Customer login &amp; Admin login</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Order items</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Orders</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Wishlist</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Give delivery status to customer</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Email</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E-purse</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Reviews</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If book out of stock request to buy </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When requested book in stock inform customer</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Book Recommendation</a:t>
            </a:r>
          </a:p>
        </p:txBody>
      </p:sp>
      <p:sp>
        <p:nvSpPr>
          <p:cNvPr id="14" name="Freeform 14"/>
          <p:cNvSpPr/>
          <p:nvPr/>
        </p:nvSpPr>
        <p:spPr>
          <a:xfrm>
            <a:off x="14287470" y="2997705"/>
            <a:ext cx="2431473" cy="4114800"/>
          </a:xfrm>
          <a:custGeom>
            <a:avLst/>
            <a:gdLst/>
            <a:ahLst/>
            <a:cxnLst/>
            <a:rect l="l" t="t" r="r" b="b"/>
            <a:pathLst>
              <a:path w="2431473" h="4114800">
                <a:moveTo>
                  <a:pt x="0" y="0"/>
                </a:moveTo>
                <a:lnTo>
                  <a:pt x="2431473" y="0"/>
                </a:lnTo>
                <a:lnTo>
                  <a:pt x="243147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3155453" y="2092109"/>
            <a:ext cx="1132017" cy="1117609"/>
          </a:xfrm>
          <a:custGeom>
            <a:avLst/>
            <a:gdLst/>
            <a:ahLst/>
            <a:cxnLst/>
            <a:rect l="l" t="t" r="r" b="b"/>
            <a:pathLst>
              <a:path w="1132017" h="1117609">
                <a:moveTo>
                  <a:pt x="0" y="0"/>
                </a:moveTo>
                <a:lnTo>
                  <a:pt x="1132017" y="0"/>
                </a:lnTo>
                <a:lnTo>
                  <a:pt x="1132017" y="1117609"/>
                </a:lnTo>
                <a:lnTo>
                  <a:pt x="0" y="11176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4875411" y="697006"/>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FEATURES</a:t>
            </a:r>
          </a:p>
        </p:txBody>
      </p:sp>
      <p:sp>
        <p:nvSpPr>
          <p:cNvPr id="17" name="TextBox 17"/>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4">
            <a:extLst>
              <a:ext uri="{FF2B5EF4-FFF2-40B4-BE49-F238E27FC236}">
                <a16:creationId xmlns:a16="http://schemas.microsoft.com/office/drawing/2014/main" id="{863E80E2-7253-F468-0CE4-EA041302FEEC}"/>
              </a:ext>
            </a:extLst>
          </p:cNvPr>
          <p:cNvSpPr/>
          <p:nvPr/>
        </p:nvSpPr>
        <p:spPr>
          <a:xfrm>
            <a:off x="-787907" y="6172200"/>
            <a:ext cx="2431473" cy="4114800"/>
          </a:xfrm>
          <a:custGeom>
            <a:avLst/>
            <a:gdLst/>
            <a:ahLst/>
            <a:cxnLst/>
            <a:rect l="l" t="t" r="r" b="b"/>
            <a:pathLst>
              <a:path w="2431473" h="4114800">
                <a:moveTo>
                  <a:pt x="0" y="0"/>
                </a:moveTo>
                <a:lnTo>
                  <a:pt x="2431473" y="0"/>
                </a:lnTo>
                <a:lnTo>
                  <a:pt x="24314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5</a:t>
            </a:r>
          </a:p>
        </p:txBody>
      </p:sp>
      <p:sp>
        <p:nvSpPr>
          <p:cNvPr id="5" name="Freeform 15">
            <a:extLst>
              <a:ext uri="{FF2B5EF4-FFF2-40B4-BE49-F238E27FC236}">
                <a16:creationId xmlns:a16="http://schemas.microsoft.com/office/drawing/2014/main" id="{8CCA4D55-7E0F-C3A9-35B9-289DAC15BA76}"/>
              </a:ext>
            </a:extLst>
          </p:cNvPr>
          <p:cNvSpPr/>
          <p:nvPr/>
        </p:nvSpPr>
        <p:spPr>
          <a:xfrm>
            <a:off x="15773400" y="2225926"/>
            <a:ext cx="1638300" cy="1617448"/>
          </a:xfrm>
          <a:custGeom>
            <a:avLst/>
            <a:gdLst/>
            <a:ahLst/>
            <a:cxnLst/>
            <a:rect l="l" t="t" r="r" b="b"/>
            <a:pathLst>
              <a:path w="1132017" h="1117609">
                <a:moveTo>
                  <a:pt x="0" y="0"/>
                </a:moveTo>
                <a:lnTo>
                  <a:pt x="1132017" y="0"/>
                </a:lnTo>
                <a:lnTo>
                  <a:pt x="1132017" y="1117609"/>
                </a:lnTo>
                <a:lnTo>
                  <a:pt x="0" y="1117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9">
            <a:extLst>
              <a:ext uri="{FF2B5EF4-FFF2-40B4-BE49-F238E27FC236}">
                <a16:creationId xmlns:a16="http://schemas.microsoft.com/office/drawing/2014/main" id="{235F82D7-82FD-21FF-0411-D318E9CF0F55}"/>
              </a:ext>
            </a:extLst>
          </p:cNvPr>
          <p:cNvGrpSpPr/>
          <p:nvPr/>
        </p:nvGrpSpPr>
        <p:grpSpPr>
          <a:xfrm>
            <a:off x="3352800" y="266700"/>
            <a:ext cx="10950239" cy="9372600"/>
            <a:chOff x="3352800" y="266700"/>
            <a:chExt cx="10950239" cy="9372600"/>
          </a:xfrm>
        </p:grpSpPr>
        <p:pic>
          <p:nvPicPr>
            <p:cNvPr id="9" name="Picture 8">
              <a:extLst>
                <a:ext uri="{FF2B5EF4-FFF2-40B4-BE49-F238E27FC236}">
                  <a16:creationId xmlns:a16="http://schemas.microsoft.com/office/drawing/2014/main" id="{19073DF5-D333-F725-13DE-82FB5029CE54}"/>
                </a:ext>
              </a:extLst>
            </p:cNvPr>
            <p:cNvPicPr>
              <a:picLocks noChangeAspect="1"/>
            </p:cNvPicPr>
            <p:nvPr/>
          </p:nvPicPr>
          <p:blipFill>
            <a:blip r:embed="rId6"/>
            <a:stretch>
              <a:fillRect/>
            </a:stretch>
          </p:blipFill>
          <p:spPr>
            <a:xfrm>
              <a:off x="5181600" y="5270100"/>
              <a:ext cx="8833845" cy="4369200"/>
            </a:xfrm>
            <a:prstGeom prst="rect">
              <a:avLst/>
            </a:prstGeom>
          </p:spPr>
        </p:pic>
        <p:pic>
          <p:nvPicPr>
            <p:cNvPr id="7" name="Picture 6">
              <a:extLst>
                <a:ext uri="{FF2B5EF4-FFF2-40B4-BE49-F238E27FC236}">
                  <a16:creationId xmlns:a16="http://schemas.microsoft.com/office/drawing/2014/main" id="{D6AC2B69-2B4B-3887-0EFB-4A8AB43F4F24}"/>
                </a:ext>
              </a:extLst>
            </p:cNvPr>
            <p:cNvPicPr>
              <a:picLocks noChangeAspect="1"/>
            </p:cNvPicPr>
            <p:nvPr/>
          </p:nvPicPr>
          <p:blipFill>
            <a:blip r:embed="rId7"/>
            <a:stretch>
              <a:fillRect/>
            </a:stretch>
          </p:blipFill>
          <p:spPr>
            <a:xfrm>
              <a:off x="3352800" y="266700"/>
              <a:ext cx="10950239" cy="5036063"/>
            </a:xfrm>
            <a:prstGeom prst="rect">
              <a:avLst/>
            </a:prstGeom>
          </p:spPr>
        </p:pic>
      </p:grpSp>
      <p:sp>
        <p:nvSpPr>
          <p:cNvPr id="2" name="Rectangle 1">
            <a:extLst>
              <a:ext uri="{FF2B5EF4-FFF2-40B4-BE49-F238E27FC236}">
                <a16:creationId xmlns:a16="http://schemas.microsoft.com/office/drawing/2014/main" id="{A17777F9-2E5A-596A-2008-9F394D4E7A19}"/>
              </a:ext>
            </a:extLst>
          </p:cNvPr>
          <p:cNvSpPr/>
          <p:nvPr/>
        </p:nvSpPr>
        <p:spPr>
          <a:xfrm>
            <a:off x="0" y="10306163"/>
            <a:ext cx="18288000" cy="10287000"/>
          </a:xfrm>
          <a:prstGeom prst="rect">
            <a:avLst/>
          </a:prstGeom>
          <a:solidFill>
            <a:srgbClr val="12121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C1810C7F-DEA4-CDF1-51D2-FE8149B55795}"/>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6535400" y="10313537"/>
            <a:ext cx="1447800" cy="1447800"/>
          </a:xfrm>
          <a:prstGeom prst="rect">
            <a:avLst/>
          </a:prstGeom>
        </p:spPr>
      </p:pic>
    </p:spTree>
    <p:extLst>
      <p:ext uri="{BB962C8B-B14F-4D97-AF65-F5344CB8AC3E}">
        <p14:creationId xmlns:p14="http://schemas.microsoft.com/office/powerpoint/2010/main" val="182299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917A6-097F-65A0-5483-FC837FAA33D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136237A-11F4-A928-A81F-26FEC6D4D364}"/>
              </a:ext>
            </a:extLst>
          </p:cNvPr>
          <p:cNvSpPr/>
          <p:nvPr/>
        </p:nvSpPr>
        <p:spPr>
          <a:xfrm>
            <a:off x="0" y="0"/>
            <a:ext cx="18288000" cy="10287000"/>
          </a:xfrm>
          <a:prstGeom prst="rect">
            <a:avLst/>
          </a:prstGeom>
          <a:solidFill>
            <a:srgbClr val="12121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Freeform 14">
            <a:extLst>
              <a:ext uri="{FF2B5EF4-FFF2-40B4-BE49-F238E27FC236}">
                <a16:creationId xmlns:a16="http://schemas.microsoft.com/office/drawing/2014/main" id="{1A1F2E6F-6B2F-B48F-B06B-51A873AE6157}"/>
              </a:ext>
            </a:extLst>
          </p:cNvPr>
          <p:cNvSpPr/>
          <p:nvPr/>
        </p:nvSpPr>
        <p:spPr>
          <a:xfrm>
            <a:off x="-2590800" y="6155871"/>
            <a:ext cx="2431473" cy="4114800"/>
          </a:xfrm>
          <a:custGeom>
            <a:avLst/>
            <a:gdLst/>
            <a:ahLst/>
            <a:cxnLst/>
            <a:rect l="l" t="t" r="r" b="b"/>
            <a:pathLst>
              <a:path w="2431473" h="4114800">
                <a:moveTo>
                  <a:pt x="0" y="0"/>
                </a:moveTo>
                <a:lnTo>
                  <a:pt x="2431473" y="0"/>
                </a:lnTo>
                <a:lnTo>
                  <a:pt x="24314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288C219A-9EF3-953B-0BAE-0EC16304D55F}"/>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5</a:t>
            </a:r>
          </a:p>
        </p:txBody>
      </p:sp>
      <p:sp>
        <p:nvSpPr>
          <p:cNvPr id="5" name="Freeform 15">
            <a:extLst>
              <a:ext uri="{FF2B5EF4-FFF2-40B4-BE49-F238E27FC236}">
                <a16:creationId xmlns:a16="http://schemas.microsoft.com/office/drawing/2014/main" id="{AAB44DCF-8435-EC45-7D07-20DF11814A35}"/>
              </a:ext>
            </a:extLst>
          </p:cNvPr>
          <p:cNvSpPr/>
          <p:nvPr/>
        </p:nvSpPr>
        <p:spPr>
          <a:xfrm>
            <a:off x="16262477" y="-1562100"/>
            <a:ext cx="1132017" cy="1117609"/>
          </a:xfrm>
          <a:custGeom>
            <a:avLst/>
            <a:gdLst/>
            <a:ahLst/>
            <a:cxnLst/>
            <a:rect l="l" t="t" r="r" b="b"/>
            <a:pathLst>
              <a:path w="1132017" h="1117609">
                <a:moveTo>
                  <a:pt x="0" y="0"/>
                </a:moveTo>
                <a:lnTo>
                  <a:pt x="1132017" y="0"/>
                </a:lnTo>
                <a:lnTo>
                  <a:pt x="1132017" y="1117609"/>
                </a:lnTo>
                <a:lnTo>
                  <a:pt x="0" y="1117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9" name="Picture 8">
            <a:extLst>
              <a:ext uri="{FF2B5EF4-FFF2-40B4-BE49-F238E27FC236}">
                <a16:creationId xmlns:a16="http://schemas.microsoft.com/office/drawing/2014/main" id="{0FA6A0A7-43AF-35CE-47FC-F00926322C7D}"/>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040101" y="2552700"/>
            <a:ext cx="1219199" cy="1219199"/>
          </a:xfrm>
          <a:prstGeom prst="rect">
            <a:avLst/>
          </a:prstGeom>
        </p:spPr>
      </p:pic>
      <p:pic>
        <p:nvPicPr>
          <p:cNvPr id="4" name="Picture 3">
            <a:extLst>
              <a:ext uri="{FF2B5EF4-FFF2-40B4-BE49-F238E27FC236}">
                <a16:creationId xmlns:a16="http://schemas.microsoft.com/office/drawing/2014/main" id="{F65E8D1C-8A05-AD87-8BB6-1D2057E0B74F}"/>
              </a:ext>
            </a:extLst>
          </p:cNvPr>
          <p:cNvPicPr>
            <a:picLocks noChangeAspect="1"/>
          </p:cNvPicPr>
          <p:nvPr/>
        </p:nvPicPr>
        <p:blipFill>
          <a:blip r:embed="rId8"/>
          <a:stretch>
            <a:fillRect/>
          </a:stretch>
        </p:blipFill>
        <p:spPr>
          <a:xfrm>
            <a:off x="3238500" y="729363"/>
            <a:ext cx="11811000" cy="8828273"/>
          </a:xfrm>
          <a:prstGeom prst="rect">
            <a:avLst/>
          </a:prstGeom>
        </p:spPr>
      </p:pic>
    </p:spTree>
    <p:extLst>
      <p:ext uri="{BB962C8B-B14F-4D97-AF65-F5344CB8AC3E}">
        <p14:creationId xmlns:p14="http://schemas.microsoft.com/office/powerpoint/2010/main" val="1506453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86322" y="2063901"/>
            <a:ext cx="3869417" cy="4683106"/>
          </a:xfrm>
          <a:custGeom>
            <a:avLst/>
            <a:gdLst/>
            <a:ahLst/>
            <a:cxnLst/>
            <a:rect l="l" t="t" r="r" b="b"/>
            <a:pathLst>
              <a:path w="3869417" h="4683106">
                <a:moveTo>
                  <a:pt x="0" y="0"/>
                </a:moveTo>
                <a:lnTo>
                  <a:pt x="3869417" y="0"/>
                </a:lnTo>
                <a:lnTo>
                  <a:pt x="3869417" y="4683106"/>
                </a:lnTo>
                <a:lnTo>
                  <a:pt x="0" y="4683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401865" y="2016700"/>
            <a:ext cx="5073651" cy="1152674"/>
          </a:xfrm>
          <a:prstGeom prst="rect">
            <a:avLst/>
          </a:prstGeom>
        </p:spPr>
        <p:txBody>
          <a:bodyPr lIns="0" tIns="0" rIns="0" bIns="0" rtlCol="0" anchor="t">
            <a:spAutoFit/>
          </a:bodyPr>
          <a:lstStyle/>
          <a:p>
            <a:pPr algn="ctr">
              <a:lnSpc>
                <a:spcPts val="9509"/>
              </a:lnSpc>
              <a:spcBef>
                <a:spcPct val="0"/>
              </a:spcBef>
            </a:pPr>
            <a:r>
              <a:rPr lang="en-US" sz="6792">
                <a:solidFill>
                  <a:srgbClr val="000000"/>
                </a:solidFill>
                <a:latin typeface="Open Sans"/>
                <a:ea typeface="Open Sans"/>
                <a:cs typeface="Open Sans"/>
                <a:sym typeface="Open Sans"/>
              </a:rPr>
              <a:t>CATEGORIES</a:t>
            </a:r>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21</a:t>
            </a:r>
          </a:p>
        </p:txBody>
      </p:sp>
      <p:sp>
        <p:nvSpPr>
          <p:cNvPr id="5" name="TextBox 5"/>
          <p:cNvSpPr txBox="1"/>
          <p:nvPr/>
        </p:nvSpPr>
        <p:spPr>
          <a:xfrm>
            <a:off x="4266981" y="4054626"/>
            <a:ext cx="7343418" cy="29806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Categorizes the books </a:t>
            </a:r>
          </a:p>
          <a:p>
            <a:pPr algn="ctr">
              <a:lnSpc>
                <a:spcPts val="4759"/>
              </a:lnSpc>
            </a:pPr>
            <a:r>
              <a:rPr lang="en-US" sz="3399">
                <a:solidFill>
                  <a:srgbClr val="000000"/>
                </a:solidFill>
                <a:latin typeface="Canva Sans"/>
                <a:ea typeface="Canva Sans"/>
                <a:cs typeface="Canva Sans"/>
                <a:sym typeface="Canva Sans"/>
              </a:rPr>
              <a:t>on the basis of their gener</a:t>
            </a:r>
          </a:p>
          <a:p>
            <a:pPr algn="ctr">
              <a:lnSpc>
                <a:spcPts val="4759"/>
              </a:lnSpc>
            </a:pPr>
            <a:r>
              <a:rPr lang="en-US" sz="3399">
                <a:solidFill>
                  <a:srgbClr val="000000"/>
                </a:solidFill>
                <a:latin typeface="Canva Sans"/>
                <a:ea typeface="Canva Sans"/>
                <a:cs typeface="Canva Sans"/>
                <a:sym typeface="Canva Sans"/>
              </a:rPr>
              <a:t>like Arts,Drama, Children, Self-Help</a:t>
            </a:r>
          </a:p>
          <a:p>
            <a:pPr algn="ctr">
              <a:lnSpc>
                <a:spcPts val="4759"/>
              </a:lnSpc>
            </a:pPr>
            <a:r>
              <a:rPr lang="en-US" sz="3399">
                <a:solidFill>
                  <a:srgbClr val="000000"/>
                </a:solidFill>
                <a:latin typeface="Canva Sans"/>
                <a:ea typeface="Canva Sans"/>
                <a:cs typeface="Canva Sans"/>
                <a:sym typeface="Canva Sans"/>
              </a:rPr>
              <a:t>Mistry,Fiction,Non-Fiction etc</a:t>
            </a:r>
          </a:p>
          <a:p>
            <a:pPr algn="ctr">
              <a:lnSpc>
                <a:spcPts val="4759"/>
              </a:lnSpc>
            </a:pPr>
            <a:endParaRPr lang="en-US" sz="3399">
              <a:solidFill>
                <a:srgbClr val="000000"/>
              </a:solidFill>
              <a:latin typeface="Canva Sans"/>
              <a:ea typeface="Canva Sans"/>
              <a:cs typeface="Canva Sans"/>
              <a:sym typeface="Canva Sans"/>
            </a:endParaRPr>
          </a:p>
        </p:txBody>
      </p:sp>
    </p:spTree>
    <p:extLst>
      <p:ext uri="{BB962C8B-B14F-4D97-AF65-F5344CB8AC3E}">
        <p14:creationId xmlns:p14="http://schemas.microsoft.com/office/powerpoint/2010/main" val="341235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8150" y="888516"/>
            <a:ext cx="17411700" cy="8509968"/>
          </a:xfrm>
          <a:custGeom>
            <a:avLst/>
            <a:gdLst/>
            <a:ahLst/>
            <a:cxnLst/>
            <a:rect l="l" t="t" r="r" b="b"/>
            <a:pathLst>
              <a:path w="18028452" h="8811406">
                <a:moveTo>
                  <a:pt x="0" y="0"/>
                </a:moveTo>
                <a:lnTo>
                  <a:pt x="18028452" y="0"/>
                </a:lnTo>
                <a:lnTo>
                  <a:pt x="18028452" y="8811406"/>
                </a:lnTo>
                <a:lnTo>
                  <a:pt x="0" y="8811406"/>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22</a:t>
            </a:r>
          </a:p>
        </p:txBody>
      </p:sp>
      <p:sp>
        <p:nvSpPr>
          <p:cNvPr id="5" name="Freeform 2">
            <a:extLst>
              <a:ext uri="{FF2B5EF4-FFF2-40B4-BE49-F238E27FC236}">
                <a16:creationId xmlns:a16="http://schemas.microsoft.com/office/drawing/2014/main" id="{9147127D-FDED-73D7-47B8-14F2A54A2E96}"/>
              </a:ext>
            </a:extLst>
          </p:cNvPr>
          <p:cNvSpPr/>
          <p:nvPr/>
        </p:nvSpPr>
        <p:spPr>
          <a:xfrm>
            <a:off x="16383000" y="8343900"/>
            <a:ext cx="1277579" cy="1546238"/>
          </a:xfrm>
          <a:custGeom>
            <a:avLst/>
            <a:gdLst/>
            <a:ahLst/>
            <a:cxnLst/>
            <a:rect l="l" t="t" r="r" b="b"/>
            <a:pathLst>
              <a:path w="3869417" h="4683106">
                <a:moveTo>
                  <a:pt x="0" y="0"/>
                </a:moveTo>
                <a:lnTo>
                  <a:pt x="3869417" y="0"/>
                </a:lnTo>
                <a:lnTo>
                  <a:pt x="3869417" y="4683106"/>
                </a:lnTo>
                <a:lnTo>
                  <a:pt x="0" y="46831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16177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450</Words>
  <Application>Microsoft Office PowerPoint</Application>
  <PresentationFormat>Custom</PresentationFormat>
  <Paragraphs>104</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Open Sans</vt:lpstr>
      <vt:lpstr>Arimo</vt:lpstr>
      <vt:lpstr>Century Gothic Paneuropean Bold</vt:lpstr>
      <vt:lpstr>Arial</vt:lpstr>
      <vt:lpstr>Canva Sans</vt:lpstr>
      <vt:lpstr>Century Gothic Paneuropean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Yellow Modern Minimalist Elegant Presentation</dc:title>
  <cp:lastModifiedBy>Sandeep Shaw</cp:lastModifiedBy>
  <cp:revision>9</cp:revision>
  <dcterms:created xsi:type="dcterms:W3CDTF">2006-08-16T00:00:00Z</dcterms:created>
  <dcterms:modified xsi:type="dcterms:W3CDTF">2025-04-03T04:10:54Z</dcterms:modified>
  <dc:identifier>DAGiqaHeEqs</dc:identifier>
</cp:coreProperties>
</file>